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7" r:id="rId2"/>
    <p:sldId id="256" r:id="rId3"/>
    <p:sldId id="258" r:id="rId4"/>
    <p:sldId id="259" r:id="rId5"/>
    <p:sldId id="260" r:id="rId6"/>
    <p:sldId id="276" r:id="rId7"/>
    <p:sldId id="261" r:id="rId8"/>
    <p:sldId id="262" r:id="rId9"/>
    <p:sldId id="263" r:id="rId10"/>
    <p:sldId id="264" r:id="rId11"/>
    <p:sldId id="265" r:id="rId12"/>
    <p:sldId id="278" r:id="rId13"/>
    <p:sldId id="279" r:id="rId14"/>
    <p:sldId id="266" r:id="rId15"/>
    <p:sldId id="267" r:id="rId16"/>
    <p:sldId id="268" r:id="rId17"/>
    <p:sldId id="277" r:id="rId18"/>
    <p:sldId id="273" r:id="rId19"/>
    <p:sldId id="274" r:id="rId20"/>
    <p:sldId id="270" r:id="rId21"/>
    <p:sldId id="271" r:id="rId22"/>
  </p:sldIdLst>
  <p:sldSz cx="12192000" cy="6858000"/>
  <p:notesSz cx="6858000" cy="12192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A578D8-9B15-4F8B-8A9F-5B0326106B5D}" v="60" dt="2026-09-15T06:50:06.3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859" autoAdjust="0"/>
  </p:normalViewPr>
  <p:slideViewPr>
    <p:cSldViewPr snapToGrid="0">
      <p:cViewPr>
        <p:scale>
          <a:sx n="66" d="100"/>
          <a:sy n="66" d="100"/>
        </p:scale>
        <p:origin x="1100"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ry Grumbles" userId="c03f542f-ed59-47d4-b6ab-16bf3dadc506" providerId="ADAL" clId="{548D2D20-5899-4732-A895-983276D2AB67}"/>
    <pc:docChg chg="addSld delSld modSld sldOrd">
      <pc:chgData name="Terry Grumbles" userId="c03f542f-ed59-47d4-b6ab-16bf3dadc506" providerId="ADAL" clId="{548D2D20-5899-4732-A895-983276D2AB67}" dt="2026-09-15T06:50:07.103" v="69"/>
      <pc:docMkLst>
        <pc:docMk/>
      </pc:docMkLst>
      <pc:sldChg chg="addSp modSp ord modNotes">
        <pc:chgData name="Terry Grumbles" userId="c03f542f-ed59-47d4-b6ab-16bf3dadc506" providerId="ADAL" clId="{548D2D20-5899-4732-A895-983276D2AB67}" dt="2026-09-15T01:41:43.904" v="5"/>
        <pc:sldMkLst>
          <pc:docMk/>
          <pc:sldMk cId="0" sldId="256"/>
        </pc:sldMkLst>
        <pc:spChg chg="add mod">
          <ac:chgData name="Terry Grumbles" userId="c03f542f-ed59-47d4-b6ab-16bf3dadc506" providerId="ADAL" clId="{548D2D20-5899-4732-A895-983276D2AB67}" dt="2026-09-15T01:40:45.140" v="3" actId="767"/>
          <ac:spMkLst>
            <pc:docMk/>
            <pc:sldMk cId="0" sldId="256"/>
            <ac:spMk id="2" creationId="{F8DE72D2-1047-6A47-62CA-F904B11DD897}"/>
          </ac:spMkLst>
        </pc:spChg>
        <pc:spChg chg="mod">
          <ac:chgData name="Terry Grumbles" userId="c03f542f-ed59-47d4-b6ab-16bf3dadc506" providerId="ADAL" clId="{548D2D20-5899-4732-A895-983276D2AB67}" dt="2026-09-15T01:38:34.499" v="1"/>
          <ac:spMkLst>
            <pc:docMk/>
            <pc:sldMk cId="0" sldId="256"/>
            <ac:spMk id="13" creationId="{00000000-0000-0000-0000-000000000000}"/>
          </ac:spMkLst>
        </pc:spChg>
        <pc:picChg chg="mod">
          <ac:chgData name="Terry Grumbles" userId="c03f542f-ed59-47d4-b6ab-16bf3dadc506" providerId="ADAL" clId="{548D2D20-5899-4732-A895-983276D2AB67}" dt="2026-09-15T01:41:18.749" v="4"/>
          <ac:picMkLst>
            <pc:docMk/>
            <pc:sldMk cId="0" sldId="256"/>
            <ac:picMk id="14" creationId="{00000000-0000-0000-0000-000000000000}"/>
          </ac:picMkLst>
        </pc:picChg>
      </pc:sldChg>
      <pc:sldChg chg="modSp ord modNotes">
        <pc:chgData name="Terry Grumbles" userId="c03f542f-ed59-47d4-b6ab-16bf3dadc506" providerId="ADAL" clId="{548D2D20-5899-4732-A895-983276D2AB67}" dt="2026-09-15T01:42:20.725" v="6"/>
        <pc:sldMkLst>
          <pc:docMk/>
          <pc:sldMk cId="0" sldId="257"/>
        </pc:sldMkLst>
        <pc:picChg chg="mod">
          <ac:chgData name="Terry Grumbles" userId="c03f542f-ed59-47d4-b6ab-16bf3dadc506" providerId="ADAL" clId="{548D2D20-5899-4732-A895-983276D2AB67}" dt="2026-09-15T01:42:20.725" v="6"/>
          <ac:picMkLst>
            <pc:docMk/>
            <pc:sldMk cId="0" sldId="257"/>
            <ac:picMk id="21" creationId="{00000000-0000-0000-0000-000000000000}"/>
          </ac:picMkLst>
        </pc:picChg>
      </pc:sldChg>
      <pc:sldChg chg="addSp modSp modAnim">
        <pc:chgData name="Terry Grumbles" userId="c03f542f-ed59-47d4-b6ab-16bf3dadc506" providerId="ADAL" clId="{548D2D20-5899-4732-A895-983276D2AB67}" dt="2026-09-15T06:14:00.888" v="33"/>
        <pc:sldMkLst>
          <pc:docMk/>
          <pc:sldMk cId="0" sldId="258"/>
        </pc:sldMkLst>
        <pc:graphicFrameChg chg="add mod">
          <ac:chgData name="Terry Grumbles" userId="c03f542f-ed59-47d4-b6ab-16bf3dadc506" providerId="ADAL" clId="{548D2D20-5899-4732-A895-983276D2AB67}" dt="2026-09-15T01:45:46.263" v="12"/>
          <ac:graphicFrameMkLst>
            <pc:docMk/>
            <pc:sldMk cId="0" sldId="258"/>
            <ac:graphicFrameMk id="7" creationId="{5941A169-FE93-4D6C-FA70-B79F9CBDE582}"/>
          </ac:graphicFrameMkLst>
        </pc:graphicFrameChg>
        <pc:picChg chg="add">
          <ac:chgData name="Terry Grumbles" userId="c03f542f-ed59-47d4-b6ab-16bf3dadc506" providerId="ADAL" clId="{548D2D20-5899-4732-A895-983276D2AB67}" dt="2026-09-15T01:45:22.182" v="7"/>
          <ac:picMkLst>
            <pc:docMk/>
            <pc:sldMk cId="0" sldId="258"/>
            <ac:picMk id="3" creationId="{F720C817-44D7-6043-50DC-60CFB2C146A9}"/>
          </ac:picMkLst>
        </pc:picChg>
        <pc:picChg chg="add mod">
          <ac:chgData name="Terry Grumbles" userId="c03f542f-ed59-47d4-b6ab-16bf3dadc506" providerId="ADAL" clId="{548D2D20-5899-4732-A895-983276D2AB67}" dt="2026-09-15T01:45:34.406" v="9"/>
          <ac:picMkLst>
            <pc:docMk/>
            <pc:sldMk cId="0" sldId="258"/>
            <ac:picMk id="4" creationId="{0A68A8FB-332E-2F55-01D4-46CAA5EFF605}"/>
          </ac:picMkLst>
        </pc:picChg>
        <pc:picChg chg="add">
          <ac:chgData name="Terry Grumbles" userId="c03f542f-ed59-47d4-b6ab-16bf3dadc506" providerId="ADAL" clId="{548D2D20-5899-4732-A895-983276D2AB67}" dt="2026-09-15T01:45:39.784" v="10"/>
          <ac:picMkLst>
            <pc:docMk/>
            <pc:sldMk cId="0" sldId="258"/>
            <ac:picMk id="6" creationId="{3713FC01-7EA9-821F-2F29-494EB2E25D29}"/>
          </ac:picMkLst>
        </pc:picChg>
        <pc:picChg chg="add">
          <ac:chgData name="Terry Grumbles" userId="c03f542f-ed59-47d4-b6ab-16bf3dadc506" providerId="ADAL" clId="{548D2D20-5899-4732-A895-983276D2AB67}" dt="2026-09-15T01:45:50.381" v="13"/>
          <ac:picMkLst>
            <pc:docMk/>
            <pc:sldMk cId="0" sldId="258"/>
            <ac:picMk id="9" creationId="{C4B0AE38-D8AE-6BD7-725B-981CDC431873}"/>
          </ac:picMkLst>
        </pc:picChg>
        <pc:picChg chg="add">
          <ac:chgData name="Terry Grumbles" userId="c03f542f-ed59-47d4-b6ab-16bf3dadc506" providerId="ADAL" clId="{548D2D20-5899-4732-A895-983276D2AB67}" dt="2026-09-15T01:47:14.557" v="14"/>
          <ac:picMkLst>
            <pc:docMk/>
            <pc:sldMk cId="0" sldId="258"/>
            <ac:picMk id="11" creationId="{61197BD0-67AD-7071-A72D-90BA76A2FB21}"/>
          </ac:picMkLst>
        </pc:picChg>
        <pc:picChg chg="add">
          <ac:chgData name="Terry Grumbles" userId="c03f542f-ed59-47d4-b6ab-16bf3dadc506" providerId="ADAL" clId="{548D2D20-5899-4732-A895-983276D2AB67}" dt="2026-09-15T01:47:20.729" v="15"/>
          <ac:picMkLst>
            <pc:docMk/>
            <pc:sldMk cId="0" sldId="258"/>
            <ac:picMk id="13" creationId="{B7C4BC46-5AF4-49FD-F1E9-6C7DE4904546}"/>
          </ac:picMkLst>
        </pc:picChg>
        <pc:picChg chg="add">
          <ac:chgData name="Terry Grumbles" userId="c03f542f-ed59-47d4-b6ab-16bf3dadc506" providerId="ADAL" clId="{548D2D20-5899-4732-A895-983276D2AB67}" dt="2026-09-15T01:49:22.938" v="16"/>
          <ac:picMkLst>
            <pc:docMk/>
            <pc:sldMk cId="0" sldId="258"/>
            <ac:picMk id="15" creationId="{ACA50758-79C9-3A02-7110-9F3E0AA069E8}"/>
          </ac:picMkLst>
        </pc:picChg>
        <pc:picChg chg="add">
          <ac:chgData name="Terry Grumbles" userId="c03f542f-ed59-47d4-b6ab-16bf3dadc506" providerId="ADAL" clId="{548D2D20-5899-4732-A895-983276D2AB67}" dt="2026-09-15T01:49:45.220" v="17"/>
          <ac:picMkLst>
            <pc:docMk/>
            <pc:sldMk cId="0" sldId="258"/>
            <ac:picMk id="17" creationId="{9E1970A3-2105-A648-F88C-48C3E3C3C17A}"/>
          </ac:picMkLst>
        </pc:picChg>
        <pc:picChg chg="add">
          <ac:chgData name="Terry Grumbles" userId="c03f542f-ed59-47d4-b6ab-16bf3dadc506" providerId="ADAL" clId="{548D2D20-5899-4732-A895-983276D2AB67}" dt="2026-09-15T01:52:01.143" v="18"/>
          <ac:picMkLst>
            <pc:docMk/>
            <pc:sldMk cId="0" sldId="258"/>
            <ac:picMk id="19" creationId="{70C3581A-FBB1-F7C9-8DBC-7AB7268F8CF1}"/>
          </ac:picMkLst>
        </pc:picChg>
        <pc:picChg chg="add">
          <ac:chgData name="Terry Grumbles" userId="c03f542f-ed59-47d4-b6ab-16bf3dadc506" providerId="ADAL" clId="{548D2D20-5899-4732-A895-983276D2AB67}" dt="2026-09-15T06:12:46.899" v="31"/>
          <ac:picMkLst>
            <pc:docMk/>
            <pc:sldMk cId="0" sldId="258"/>
            <ac:picMk id="21" creationId="{6CE94B6F-0242-CCD7-EA98-BBE5AA0968F5}"/>
          </ac:picMkLst>
        </pc:picChg>
        <pc:picChg chg="add">
          <ac:chgData name="Terry Grumbles" userId="c03f542f-ed59-47d4-b6ab-16bf3dadc506" providerId="ADAL" clId="{548D2D20-5899-4732-A895-983276D2AB67}" dt="2026-09-15T06:12:58.416" v="32"/>
          <ac:picMkLst>
            <pc:docMk/>
            <pc:sldMk cId="0" sldId="258"/>
            <ac:picMk id="32" creationId="{C1DC0166-5C1E-451B-2A9D-015D14390642}"/>
          </ac:picMkLst>
        </pc:picChg>
        <pc:picChg chg="add">
          <ac:chgData name="Terry Grumbles" userId="c03f542f-ed59-47d4-b6ab-16bf3dadc506" providerId="ADAL" clId="{548D2D20-5899-4732-A895-983276D2AB67}" dt="2026-09-15T06:14:00.888" v="33"/>
          <ac:picMkLst>
            <pc:docMk/>
            <pc:sldMk cId="0" sldId="258"/>
            <ac:picMk id="34" creationId="{C7EAEEBA-D945-B468-0CE4-10D7A708B145}"/>
          </ac:picMkLst>
        </pc:picChg>
      </pc:sldChg>
      <pc:sldChg chg="modSp">
        <pc:chgData name="Terry Grumbles" userId="c03f542f-ed59-47d4-b6ab-16bf3dadc506" providerId="ADAL" clId="{548D2D20-5899-4732-A895-983276D2AB67}" dt="2026-09-15T02:00:31.125" v="21"/>
        <pc:sldMkLst>
          <pc:docMk/>
          <pc:sldMk cId="0" sldId="261"/>
        </pc:sldMkLst>
        <pc:picChg chg="mod">
          <ac:chgData name="Terry Grumbles" userId="c03f542f-ed59-47d4-b6ab-16bf3dadc506" providerId="ADAL" clId="{548D2D20-5899-4732-A895-983276D2AB67}" dt="2026-09-15T02:00:31.125" v="21"/>
          <ac:picMkLst>
            <pc:docMk/>
            <pc:sldMk cId="0" sldId="261"/>
            <ac:picMk id="63" creationId="{00000000-0000-0000-0000-000000000000}"/>
          </ac:picMkLst>
        </pc:picChg>
      </pc:sldChg>
      <pc:sldChg chg="modSp">
        <pc:chgData name="Terry Grumbles" userId="c03f542f-ed59-47d4-b6ab-16bf3dadc506" providerId="ADAL" clId="{548D2D20-5899-4732-A895-983276D2AB67}" dt="2026-09-15T02:06:50.962" v="22"/>
        <pc:sldMkLst>
          <pc:docMk/>
          <pc:sldMk cId="0" sldId="263"/>
        </pc:sldMkLst>
        <pc:picChg chg="mod">
          <ac:chgData name="Terry Grumbles" userId="c03f542f-ed59-47d4-b6ab-16bf3dadc506" providerId="ADAL" clId="{548D2D20-5899-4732-A895-983276D2AB67}" dt="2026-09-15T02:06:50.962" v="22"/>
          <ac:picMkLst>
            <pc:docMk/>
            <pc:sldMk cId="0" sldId="263"/>
            <ac:picMk id="102" creationId="{00000000-0000-0000-0000-000000000000}"/>
          </ac:picMkLst>
        </pc:picChg>
      </pc:sldChg>
      <pc:sldChg chg="addSp">
        <pc:chgData name="Terry Grumbles" userId="c03f542f-ed59-47d4-b6ab-16bf3dadc506" providerId="ADAL" clId="{548D2D20-5899-4732-A895-983276D2AB67}" dt="2026-09-15T06:41:58.073" v="59"/>
        <pc:sldMkLst>
          <pc:docMk/>
          <pc:sldMk cId="0" sldId="265"/>
        </pc:sldMkLst>
        <pc:picChg chg="add">
          <ac:chgData name="Terry Grumbles" userId="c03f542f-ed59-47d4-b6ab-16bf3dadc506" providerId="ADAL" clId="{548D2D20-5899-4732-A895-983276D2AB67}" dt="2026-09-15T06:41:58.073" v="59"/>
          <ac:picMkLst>
            <pc:docMk/>
            <pc:sldMk cId="0" sldId="265"/>
            <ac:picMk id="3" creationId="{4B7A2C97-8730-0D72-7086-D723CFF7A6E0}"/>
          </ac:picMkLst>
        </pc:picChg>
      </pc:sldChg>
      <pc:sldChg chg="addSp modSp">
        <pc:chgData name="Terry Grumbles" userId="c03f542f-ed59-47d4-b6ab-16bf3dadc506" providerId="ADAL" clId="{548D2D20-5899-4732-A895-983276D2AB67}" dt="2026-09-15T02:42:44.267" v="30" actId="571"/>
        <pc:sldMkLst>
          <pc:docMk/>
          <pc:sldMk cId="0" sldId="270"/>
        </pc:sldMkLst>
        <pc:spChg chg="add mod">
          <ac:chgData name="Terry Grumbles" userId="c03f542f-ed59-47d4-b6ab-16bf3dadc506" providerId="ADAL" clId="{548D2D20-5899-4732-A895-983276D2AB67}" dt="2026-09-15T02:42:44.267" v="30" actId="571"/>
          <ac:spMkLst>
            <pc:docMk/>
            <pc:sldMk cId="0" sldId="270"/>
            <ac:spMk id="2" creationId="{3C7283E1-C9CE-2990-4FB1-4902C1ADFE7D}"/>
          </ac:spMkLst>
        </pc:spChg>
      </pc:sldChg>
      <pc:sldChg chg="ord">
        <pc:chgData name="Terry Grumbles" userId="c03f542f-ed59-47d4-b6ab-16bf3dadc506" providerId="ADAL" clId="{548D2D20-5899-4732-A895-983276D2AB67}" dt="2026-09-15T02:34:05.749" v="28"/>
        <pc:sldMkLst>
          <pc:docMk/>
          <pc:sldMk cId="0" sldId="272"/>
        </pc:sldMkLst>
      </pc:sldChg>
      <pc:sldChg chg="ord">
        <pc:chgData name="Terry Grumbles" userId="c03f542f-ed59-47d4-b6ab-16bf3dadc506" providerId="ADAL" clId="{548D2D20-5899-4732-A895-983276D2AB67}" dt="2026-09-15T02:34:58.826" v="29"/>
        <pc:sldMkLst>
          <pc:docMk/>
          <pc:sldMk cId="0" sldId="273"/>
        </pc:sldMkLst>
      </pc:sldChg>
      <pc:sldChg chg="ord">
        <pc:chgData name="Terry Grumbles" userId="c03f542f-ed59-47d4-b6ab-16bf3dadc506" providerId="ADAL" clId="{548D2D20-5899-4732-A895-983276D2AB67}" dt="2026-09-15T02:33:37.384" v="27"/>
        <pc:sldMkLst>
          <pc:docMk/>
          <pc:sldMk cId="0" sldId="274"/>
        </pc:sldMkLst>
      </pc:sldChg>
      <pc:sldChg chg="addSp modSp add setBg modAnim">
        <pc:chgData name="Terry Grumbles" userId="c03f542f-ed59-47d4-b6ab-16bf3dadc506" providerId="ADAL" clId="{548D2D20-5899-4732-A895-983276D2AB67}" dt="2026-09-15T06:30:48.812" v="58"/>
        <pc:sldMkLst>
          <pc:docMk/>
          <pc:sldMk cId="2288495484" sldId="276"/>
        </pc:sldMkLst>
        <pc:spChg chg="add mod">
          <ac:chgData name="Terry Grumbles" userId="c03f542f-ed59-47d4-b6ab-16bf3dadc506" providerId="ADAL" clId="{548D2D20-5899-4732-A895-983276D2AB67}" dt="2026-09-15T06:21:54.505" v="38" actId="571"/>
          <ac:spMkLst>
            <pc:docMk/>
            <pc:sldMk cId="2288495484" sldId="276"/>
            <ac:spMk id="4" creationId="{C1473F3A-620C-8F46-3003-0884F8ED2DB1}"/>
          </ac:spMkLst>
        </pc:spChg>
        <pc:spChg chg="add mod">
          <ac:chgData name="Terry Grumbles" userId="c03f542f-ed59-47d4-b6ab-16bf3dadc506" providerId="ADAL" clId="{548D2D20-5899-4732-A895-983276D2AB67}" dt="2026-09-15T06:21:54.505" v="38" actId="571"/>
          <ac:spMkLst>
            <pc:docMk/>
            <pc:sldMk cId="2288495484" sldId="276"/>
            <ac:spMk id="5" creationId="{BC8E75EC-EC5B-E5C3-1AC2-6BD85FE3A836}"/>
          </ac:spMkLst>
        </pc:spChg>
        <pc:spChg chg="mod">
          <ac:chgData name="Terry Grumbles" userId="c03f542f-ed59-47d4-b6ab-16bf3dadc506" providerId="ADAL" clId="{548D2D20-5899-4732-A895-983276D2AB67}" dt="2026-09-15T06:22:59.624" v="40" actId="164"/>
          <ac:spMkLst>
            <pc:docMk/>
            <pc:sldMk cId="2288495484" sldId="276"/>
            <ac:spMk id="6" creationId="{749BDFEC-C5A8-DD00-41D0-62A38F07966C}"/>
          </ac:spMkLst>
        </pc:spChg>
        <pc:spChg chg="add mod">
          <ac:chgData name="Terry Grumbles" userId="c03f542f-ed59-47d4-b6ab-16bf3dadc506" providerId="ADAL" clId="{548D2D20-5899-4732-A895-983276D2AB67}" dt="2026-09-15T06:29:06.510" v="52" actId="571"/>
          <ac:spMkLst>
            <pc:docMk/>
            <pc:sldMk cId="2288495484" sldId="276"/>
            <ac:spMk id="11" creationId="{2BDE51B2-A0C4-FE60-EBBA-368631818A6B}"/>
          </ac:spMkLst>
        </pc:spChg>
        <pc:grpChg chg="add mod">
          <ac:chgData name="Terry Grumbles" userId="c03f542f-ed59-47d4-b6ab-16bf3dadc506" providerId="ADAL" clId="{548D2D20-5899-4732-A895-983276D2AB67}" dt="2026-09-15T06:22:59.624" v="40" actId="164"/>
          <ac:grpSpMkLst>
            <pc:docMk/>
            <pc:sldMk cId="2288495484" sldId="276"/>
            <ac:grpSpMk id="7" creationId="{329FD438-E905-232F-D8BC-B0DFFCE3F0D5}"/>
          </ac:grpSpMkLst>
        </pc:grpChg>
        <pc:picChg chg="add mod">
          <ac:chgData name="Terry Grumbles" userId="c03f542f-ed59-47d4-b6ab-16bf3dadc506" providerId="ADAL" clId="{548D2D20-5899-4732-A895-983276D2AB67}" dt="2026-09-15T01:56:48.560" v="20"/>
          <ac:picMkLst>
            <pc:docMk/>
            <pc:sldMk cId="2288495484" sldId="276"/>
            <ac:picMk id="2" creationId="{D6233DE7-157E-DC8A-5403-937A83C04226}"/>
          </ac:picMkLst>
        </pc:picChg>
        <pc:picChg chg="add mod">
          <ac:chgData name="Terry Grumbles" userId="c03f542f-ed59-47d4-b6ab-16bf3dadc506" providerId="ADAL" clId="{548D2D20-5899-4732-A895-983276D2AB67}" dt="2026-09-15T06:22:59.624" v="40" actId="164"/>
          <ac:picMkLst>
            <pc:docMk/>
            <pc:sldMk cId="2288495484" sldId="276"/>
            <ac:picMk id="3" creationId="{1232B4B3-29A2-0E5E-CA5F-94EBCBADBE3B}"/>
          </ac:picMkLst>
        </pc:picChg>
        <pc:picChg chg="add mod">
          <ac:chgData name="Terry Grumbles" userId="c03f542f-ed59-47d4-b6ab-16bf3dadc506" providerId="ADAL" clId="{548D2D20-5899-4732-A895-983276D2AB67}" dt="2026-09-15T06:29:01.697" v="51" actId="571"/>
          <ac:picMkLst>
            <pc:docMk/>
            <pc:sldMk cId="2288495484" sldId="276"/>
            <ac:picMk id="10" creationId="{269CDF77-6A38-F1A0-7EFF-9ED6CABDB7D0}"/>
          </ac:picMkLst>
        </pc:picChg>
      </pc:sldChg>
      <pc:sldChg chg="addSp modSp add modNotes">
        <pc:chgData name="Terry Grumbles" userId="c03f542f-ed59-47d4-b6ab-16bf3dadc506" providerId="ADAL" clId="{548D2D20-5899-4732-A895-983276D2AB67}" dt="2026-09-15T02:31:52.752" v="26" actId="767"/>
        <pc:sldMkLst>
          <pc:docMk/>
          <pc:sldMk cId="0" sldId="277"/>
        </pc:sldMkLst>
        <pc:spChg chg="add mod">
          <ac:chgData name="Terry Grumbles" userId="c03f542f-ed59-47d4-b6ab-16bf3dadc506" providerId="ADAL" clId="{548D2D20-5899-4732-A895-983276D2AB67}" dt="2026-09-15T02:31:52.752" v="26" actId="767"/>
          <ac:spMkLst>
            <pc:docMk/>
            <pc:sldMk cId="0" sldId="277"/>
            <ac:spMk id="19" creationId="{4D818055-5DA9-F216-3224-513E864DFE99}"/>
          </ac:spMkLst>
        </pc:spChg>
        <pc:spChg chg="mod">
          <ac:chgData name="Terry Grumbles" userId="c03f542f-ed59-47d4-b6ab-16bf3dadc506" providerId="ADAL" clId="{548D2D20-5899-4732-A895-983276D2AB67}" dt="2026-09-15T02:29:54.275" v="23"/>
          <ac:spMkLst>
            <pc:docMk/>
            <pc:sldMk cId="0" sldId="277"/>
            <ac:spMk id="25" creationId="{00000000-0000-0000-0000-000000000000}"/>
          </ac:spMkLst>
        </pc:spChg>
      </pc:sldChg>
      <pc:sldChg chg="modSp add del modNotes">
        <pc:chgData name="Terry Grumbles" userId="c03f542f-ed59-47d4-b6ab-16bf3dadc506" providerId="ADAL" clId="{548D2D20-5899-4732-A895-983276D2AB67}" dt="2026-09-15T02:31:35.248" v="25"/>
        <pc:sldMkLst>
          <pc:docMk/>
          <pc:sldMk cId="0" sldId="278"/>
        </pc:sldMkLst>
        <pc:spChg chg="mod">
          <ac:chgData name="Terry Grumbles" userId="c03f542f-ed59-47d4-b6ab-16bf3dadc506" providerId="ADAL" clId="{548D2D20-5899-4732-A895-983276D2AB67}" dt="2026-09-15T02:31:33.938" v="24"/>
          <ac:spMkLst>
            <pc:docMk/>
            <pc:sldMk cId="0" sldId="278"/>
            <ac:spMk id="25" creationId="{00000000-0000-0000-0000-000000000000}"/>
          </ac:spMkLst>
        </pc:spChg>
      </pc:sldChg>
      <pc:sldChg chg="addSp add modAnim modNotes">
        <pc:chgData name="Terry Grumbles" userId="c03f542f-ed59-47d4-b6ab-16bf3dadc506" providerId="ADAL" clId="{548D2D20-5899-4732-A895-983276D2AB67}" dt="2026-09-15T06:49:42.546" v="67"/>
        <pc:sldMkLst>
          <pc:docMk/>
          <pc:sldMk cId="3581961249" sldId="278"/>
        </pc:sldMkLst>
        <pc:picChg chg="add">
          <ac:chgData name="Terry Grumbles" userId="c03f542f-ed59-47d4-b6ab-16bf3dadc506" providerId="ADAL" clId="{548D2D20-5899-4732-A895-983276D2AB67}" dt="2026-09-15T06:46:42.185" v="61"/>
          <ac:picMkLst>
            <pc:docMk/>
            <pc:sldMk cId="3581961249" sldId="278"/>
            <ac:picMk id="26" creationId="{073CD94A-4792-C703-E9A3-52EF43C15532}"/>
          </ac:picMkLst>
        </pc:picChg>
      </pc:sldChg>
      <pc:sldChg chg="addSp delSp modSp add modAnim">
        <pc:chgData name="Terry Grumbles" userId="c03f542f-ed59-47d4-b6ab-16bf3dadc506" providerId="ADAL" clId="{548D2D20-5899-4732-A895-983276D2AB67}" dt="2026-09-15T06:50:07.103" v="69"/>
        <pc:sldMkLst>
          <pc:docMk/>
          <pc:sldMk cId="3113379653" sldId="279"/>
        </pc:sldMkLst>
        <pc:spChg chg="add del mod">
          <ac:chgData name="Terry Grumbles" userId="c03f542f-ed59-47d4-b6ab-16bf3dadc506" providerId="ADAL" clId="{548D2D20-5899-4732-A895-983276D2AB67}" dt="2026-09-15T06:50:07.103" v="69"/>
          <ac:spMkLst>
            <pc:docMk/>
            <pc:sldMk cId="3113379653" sldId="279"/>
            <ac:spMk id="5" creationId="{DC60AFBC-A820-4D6D-66E2-5328F1D8477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en-US" sz="1800" b="0" u="none" strike="noStrike">
                <a:solidFill>
                  <a:schemeClr val="dk1"/>
                </a:solidFill>
                <a:effectLst/>
                <a:uFillTx/>
                <a:latin typeface="Calibri"/>
              </a:rPr>
              <a:t>Click to move the slide</a:t>
            </a:r>
          </a:p>
        </p:txBody>
      </p:sp>
      <p:sp>
        <p:nvSpPr>
          <p:cNvPr id="3"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en-US" sz="2000" b="0" u="none" strike="noStrike">
                <a:solidFill>
                  <a:srgbClr val="000000"/>
                </a:solidFill>
                <a:effectLst/>
                <a:uFillTx/>
                <a:latin typeface="Arial"/>
              </a:rPr>
              <a:t>Click to edit the notes format</a:t>
            </a:r>
          </a:p>
        </p:txBody>
      </p:sp>
      <p:sp>
        <p:nvSpPr>
          <p:cNvPr id="4"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en-US" sz="1400" b="0" u="none" strike="noStrike">
                <a:solidFill>
                  <a:srgbClr val="000000"/>
                </a:solidFill>
                <a:effectLst/>
                <a:uFillTx/>
                <a:latin typeface="Times New Roman"/>
              </a:rPr>
              <a:t> </a:t>
            </a:r>
          </a:p>
        </p:txBody>
      </p:sp>
      <p:sp>
        <p:nvSpPr>
          <p:cNvPr id="5" name="PlaceHolder 4"/>
          <p:cNvSpPr>
            <a:spLocks noGrp="1"/>
          </p:cNvSpPr>
          <p:nvPr>
            <p:ph type="dt" idx="1"/>
          </p:nvPr>
        </p:nvSpPr>
        <p:spPr>
          <a:xfrm>
            <a:off x="4278960" y="0"/>
            <a:ext cx="3280680" cy="53424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 </a:t>
            </a:r>
          </a:p>
        </p:txBody>
      </p:sp>
      <p:sp>
        <p:nvSpPr>
          <p:cNvPr id="6" name="PlaceHolder 5"/>
          <p:cNvSpPr>
            <a:spLocks noGrp="1"/>
          </p:cNvSpPr>
          <p:nvPr>
            <p:ph type="ftr" idx="2"/>
          </p:nvPr>
        </p:nvSpPr>
        <p:spPr>
          <a:xfrm>
            <a:off x="0" y="10157400"/>
            <a:ext cx="3280680" cy="534240"/>
          </a:xfrm>
          <a:prstGeom prst="rect">
            <a:avLst/>
          </a:prstGeom>
          <a:noFill/>
          <a:ln w="0">
            <a:noFill/>
          </a:ln>
        </p:spPr>
        <p:txBody>
          <a:bodyPr lIns="0" tIns="0" rIns="0" bIns="0" anchor="b">
            <a:noAutofit/>
          </a:bodyPr>
          <a:lstStyle>
            <a:lvl1pPr indent="0">
              <a:buNone/>
              <a:defRPr lang="en-US" sz="1400" b="0" u="none" strike="noStrike">
                <a:solidFill>
                  <a:srgbClr val="000000"/>
                </a:solidFill>
                <a:effectLst/>
                <a:uFillTx/>
                <a:latin typeface="Times New Roman"/>
              </a:defRPr>
            </a:lvl1pPr>
          </a:lstStyle>
          <a:p>
            <a:pPr indent="0">
              <a:buNone/>
            </a:pPr>
            <a:r>
              <a:rPr lang="en-US" sz="1400" b="0" u="none" strike="noStrike">
                <a:solidFill>
                  <a:srgbClr val="000000"/>
                </a:solidFill>
                <a:effectLst/>
                <a:uFillTx/>
                <a:latin typeface="Times New Roman"/>
              </a:rPr>
              <a:t> </a:t>
            </a:r>
          </a:p>
        </p:txBody>
      </p:sp>
      <p:sp>
        <p:nvSpPr>
          <p:cNvPr id="7" name="PlaceHolder 6"/>
          <p:cNvSpPr>
            <a:spLocks noGrp="1"/>
          </p:cNvSpPr>
          <p:nvPr>
            <p:ph type="sldNum" idx="3"/>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A5C66E63-B3E7-47A4-B2DB-2DB4354F755D}" type="slidenum">
              <a:rPr lang="en-US" sz="1400" b="0" u="none" strike="noStrike">
                <a:solidFill>
                  <a:srgbClr val="000000"/>
                </a:solidFill>
                <a:effectLst/>
                <a:uFillTx/>
                <a:latin typeface="Times New Roman"/>
              </a:rPr>
              <a:t>‹#›</a:t>
            </a:fld>
            <a:endParaRPr lang="en-US"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PlaceHolder 1"/>
          <p:cNvSpPr>
            <a:spLocks noGrp="1" noRot="1" noChangeAspect="1"/>
          </p:cNvSpPr>
          <p:nvPr>
            <p:ph type="sldImg"/>
          </p:nvPr>
        </p:nvSpPr>
        <p:spPr>
          <a:xfrm>
            <a:off x="685800" y="1143000"/>
            <a:ext cx="5486400" cy="3086100"/>
          </a:xfrm>
          <a:prstGeom prst="rect">
            <a:avLst/>
          </a:prstGeom>
          <a:ln w="0">
            <a:noFill/>
          </a:ln>
        </p:spPr>
      </p:sp>
      <p:sp>
        <p:nvSpPr>
          <p:cNvPr id="23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This is the personal safety </a:t>
            </a:r>
            <a:r>
              <a:rPr lang="en-US" sz="2000" b="0" u="none" strike="noStrike" dirty="0" err="1">
                <a:solidFill>
                  <a:srgbClr val="000000"/>
                </a:solidFill>
                <a:effectLst/>
                <a:uFillTx/>
                <a:latin typeface="Arial"/>
              </a:rPr>
              <a:t>connection.,At</a:t>
            </a:r>
            <a:r>
              <a:rPr lang="en-US" sz="2000" b="0" u="none" strike="noStrike" dirty="0">
                <a:solidFill>
                  <a:srgbClr val="000000"/>
                </a:solidFill>
                <a:effectLst/>
                <a:uFillTx/>
                <a:latin typeface="Arial"/>
              </a:rPr>
              <a:t> Ferndale, we use “Protect Your 4” as a reminder that everyone has people, pets, or others they go to work for and need to return home to., </a:t>
            </a:r>
          </a:p>
        </p:txBody>
      </p:sp>
      <p:sp>
        <p:nvSpPr>
          <p:cNvPr id="234" name="PlaceHolder 3"/>
          <p:cNvSpPr>
            <a:spLocks noGrp="1"/>
          </p:cNvSpPr>
          <p:nvPr>
            <p:ph type="sldNum" idx="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B12771FB-5F42-4C45-B21D-E409BC5024F7}" type="slidenum">
              <a:rPr lang="en-US" sz="1200" b="0" u="none" strike="noStrike">
                <a:solidFill>
                  <a:schemeClr val="dk1"/>
                </a:solidFill>
                <a:effectLst/>
                <a:uFillTx/>
                <a:latin typeface="+mn-lt"/>
                <a:ea typeface="+mn-ea"/>
              </a:rPr>
              <a:t>1</a:t>
            </a:fld>
            <a:endParaRPr lang="en-US" sz="1200" b="0" u="none" strike="noStrike">
              <a:solidFill>
                <a:srgbClr val="000000"/>
              </a:solidFill>
              <a:effectLst/>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PlaceHolder 1"/>
          <p:cNvSpPr>
            <a:spLocks noGrp="1" noRot="1" noChangeAspect="1"/>
          </p:cNvSpPr>
          <p:nvPr>
            <p:ph type="sldImg"/>
          </p:nvPr>
        </p:nvSpPr>
        <p:spPr>
          <a:xfrm>
            <a:off x="685800" y="1143000"/>
            <a:ext cx="5486400" cy="3086100"/>
          </a:xfrm>
          <a:prstGeom prst="rect">
            <a:avLst/>
          </a:prstGeom>
          <a:ln w="0">
            <a:noFill/>
          </a:ln>
        </p:spPr>
      </p:sp>
      <p:sp>
        <p:nvSpPr>
          <p:cNvPr id="254"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a:solidFill>
                  <a:srgbClr val="000000"/>
                </a:solidFill>
                <a:effectLst/>
                <a:uFillTx/>
                <a:latin typeface="Arial"/>
              </a:rPr>
              <a:t>Transition: the second event looks completely different technically, but the Plant Manager lesson is similar. We relied on a specialized vendor and assumed important controls were being managed.,This section should stay at the management level. Avoid sensitive technical detail that does not help the audience.,,[Sources]</a:t>
            </a:r>
          </a:p>
        </p:txBody>
      </p:sp>
      <p:sp>
        <p:nvSpPr>
          <p:cNvPr id="255" name="PlaceHolder 3"/>
          <p:cNvSpPr>
            <a:spLocks noGrp="1"/>
          </p:cNvSpPr>
          <p:nvPr>
            <p:ph type="sldNum" idx="12"/>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1A751B96-F4F6-4A2A-B989-75900BB2DC54}" type="slidenum">
              <a:rPr lang="en-US" sz="1200" b="0" u="none" strike="noStrike">
                <a:solidFill>
                  <a:schemeClr val="dk1"/>
                </a:solidFill>
                <a:effectLst/>
                <a:uFillTx/>
                <a:latin typeface="+mn-lt"/>
                <a:ea typeface="+mn-ea"/>
              </a:rPr>
              <a:t>10</a:t>
            </a:fld>
            <a:endParaRPr lang="en-US" sz="1200" b="0" u="none" strike="noStrike">
              <a:solidFill>
                <a:srgbClr val="000000"/>
              </a:solidFill>
              <a:effectLst/>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PlaceHolder 1"/>
          <p:cNvSpPr>
            <a:spLocks noGrp="1" noRot="1" noChangeAspect="1"/>
          </p:cNvSpPr>
          <p:nvPr>
            <p:ph type="sldImg"/>
          </p:nvPr>
        </p:nvSpPr>
        <p:spPr>
          <a:xfrm>
            <a:off x="685800" y="1143000"/>
            <a:ext cx="5486400" cy="3086100"/>
          </a:xfrm>
          <a:prstGeom prst="rect">
            <a:avLst/>
          </a:prstGeom>
          <a:ln w="0">
            <a:noFill/>
          </a:ln>
        </p:spPr>
      </p:sp>
      <p:sp>
        <p:nvSpPr>
          <p:cNvPr id="25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Keep this high-</a:t>
            </a:r>
            <a:r>
              <a:rPr lang="en-US" sz="2000" b="0" u="none" strike="noStrike" dirty="0" err="1">
                <a:solidFill>
                  <a:srgbClr val="000000"/>
                </a:solidFill>
                <a:effectLst/>
                <a:uFillTx/>
                <a:latin typeface="Arial"/>
              </a:rPr>
              <a:t>level.,NCC</a:t>
            </a:r>
            <a:r>
              <a:rPr lang="en-US" sz="2000" b="0" u="none" strike="noStrike" dirty="0">
                <a:solidFill>
                  <a:srgbClr val="000000"/>
                </a:solidFill>
                <a:effectLst/>
                <a:uFillTx/>
                <a:latin typeface="Arial"/>
              </a:rPr>
              <a:t> Group concluded that initial access occurred in the </a:t>
            </a:r>
            <a:r>
              <a:rPr lang="en-US" sz="2000" b="0" u="none" strike="noStrike" dirty="0" err="1">
                <a:solidFill>
                  <a:srgbClr val="000000"/>
                </a:solidFill>
                <a:effectLst/>
                <a:uFillTx/>
                <a:latin typeface="Arial"/>
              </a:rPr>
              <a:t>Fernale</a:t>
            </a:r>
            <a:r>
              <a:rPr lang="en-US" sz="2000" b="0" u="none" strike="noStrike" dirty="0">
                <a:solidFill>
                  <a:srgbClr val="000000"/>
                </a:solidFill>
                <a:effectLst/>
                <a:uFillTx/>
                <a:latin typeface="Arial"/>
              </a:rPr>
              <a:t> IT environment through a vulnerable </a:t>
            </a:r>
            <a:r>
              <a:rPr lang="en-US" sz="2000" b="0" u="none" strike="noStrike" dirty="0" err="1">
                <a:solidFill>
                  <a:srgbClr val="000000"/>
                </a:solidFill>
                <a:effectLst/>
                <a:uFillTx/>
                <a:latin typeface="Arial"/>
              </a:rPr>
              <a:t>SimpleHelp</a:t>
            </a:r>
            <a:r>
              <a:rPr lang="en-US" sz="2000" b="0" u="none" strike="noStrike" dirty="0">
                <a:solidFill>
                  <a:srgbClr val="000000"/>
                </a:solidFill>
                <a:effectLst/>
                <a:uFillTx/>
                <a:latin typeface="Arial"/>
              </a:rPr>
              <a:t> remote-support server associated with the IT support vendor. The threat actor then moved laterally into the Ferndale IT environment and ransomware was </a:t>
            </a:r>
            <a:r>
              <a:rPr lang="en-US" sz="2000" b="0" u="none" strike="noStrike" dirty="0" err="1">
                <a:solidFill>
                  <a:srgbClr val="000000"/>
                </a:solidFill>
                <a:effectLst/>
                <a:uFillTx/>
                <a:latin typeface="Arial"/>
              </a:rPr>
              <a:t>deployed.,For</a:t>
            </a:r>
            <a:r>
              <a:rPr lang="en-US" sz="2000" b="0" u="none" strike="noStrike" dirty="0">
                <a:solidFill>
                  <a:srgbClr val="000000"/>
                </a:solidFill>
                <a:effectLst/>
                <a:uFillTx/>
                <a:latin typeface="Arial"/>
              </a:rPr>
              <a:t> this audience, the key point is not the malware tooling. The key point is that a vendor-managed business IT environment became a plant continuity </a:t>
            </a:r>
            <a:r>
              <a:rPr lang="en-US" sz="2000" b="0" u="none" strike="noStrike" dirty="0" err="1">
                <a:solidFill>
                  <a:srgbClr val="000000"/>
                </a:solidFill>
                <a:effectLst/>
                <a:uFillTx/>
                <a:latin typeface="Arial"/>
              </a:rPr>
              <a:t>issue.,Note</a:t>
            </a:r>
            <a:r>
              <a:rPr lang="en-US" sz="2000" b="0" u="none" strike="noStrike" dirty="0">
                <a:solidFill>
                  <a:srgbClr val="000000"/>
                </a:solidFill>
                <a:effectLst/>
                <a:uFillTx/>
                <a:latin typeface="Arial"/>
              </a:rPr>
              <a:t> that the affected environment was business IT, not the plant control network.,,[</a:t>
            </a:r>
          </a:p>
          <a:p>
            <a:pPr indent="0">
              <a:lnSpc>
                <a:spcPct val="100000"/>
              </a:lnSpc>
              <a:buNone/>
            </a:pPr>
            <a:endParaRPr lang="en-US" sz="2000" b="0" u="none" strike="noStrike" dirty="0">
              <a:solidFill>
                <a:srgbClr val="000000"/>
              </a:solidFill>
              <a:effectLst/>
              <a:uFillTx/>
              <a:latin typeface="Arial"/>
            </a:endParaRPr>
          </a:p>
          <a:p>
            <a:r>
              <a:rPr lang="en-US" sz="2000" dirty="0"/>
              <a:t>"One point I'd like to make right up front is that this incident occurred on our </a:t>
            </a:r>
            <a:r>
              <a:rPr lang="en-US" sz="2000" b="1" dirty="0"/>
              <a:t>business IT network</a:t>
            </a:r>
            <a:r>
              <a:rPr lang="en-US" sz="2000" dirty="0"/>
              <a:t>.</a:t>
            </a:r>
          </a:p>
          <a:p>
            <a:r>
              <a:rPr lang="en-US" sz="2000" dirty="0"/>
              <a:t>Our </a:t>
            </a:r>
            <a:r>
              <a:rPr lang="en-US" sz="2000" b="1" dirty="0"/>
              <a:t>process control network remained secure</a:t>
            </a:r>
            <a:r>
              <a:rPr lang="en-US" sz="2000" dirty="0"/>
              <a:t>, and the plant continued generating power safely.</a:t>
            </a:r>
          </a:p>
          <a:p>
            <a:r>
              <a:rPr lang="en-US" sz="2000" dirty="0"/>
              <a:t>In many ways, that's a success story. The separation between our business network and our operational technology network did what it was designed to do.</a:t>
            </a:r>
          </a:p>
          <a:p>
            <a:r>
              <a:rPr lang="en-US" sz="2000" dirty="0"/>
              <a:t>But as I quickly learned, even when your OT network is protected, losing your IT network can still have a tremendous operational impact."</a:t>
            </a:r>
          </a:p>
          <a:p>
            <a:pPr indent="0">
              <a:lnSpc>
                <a:spcPct val="100000"/>
              </a:lnSpc>
              <a:buNone/>
            </a:pPr>
            <a:endParaRPr lang="en-US" sz="2000" b="0" u="none" strike="noStrike" dirty="0">
              <a:solidFill>
                <a:srgbClr val="000000"/>
              </a:solidFill>
              <a:effectLst/>
              <a:uFillTx/>
              <a:latin typeface="Arial"/>
            </a:endParaRPr>
          </a:p>
          <a:p>
            <a:pPr indent="0">
              <a:lnSpc>
                <a:spcPct val="100000"/>
              </a:lnSpc>
              <a:buNone/>
            </a:pPr>
            <a:r>
              <a:rPr lang="en-US" sz="2000" b="0" u="none" strike="noStrike" dirty="0">
                <a:solidFill>
                  <a:srgbClr val="000000"/>
                </a:solidFill>
                <a:effectLst/>
                <a:uFillTx/>
                <a:latin typeface="Arial"/>
              </a:rPr>
              <a:t>What was affected?</a:t>
            </a:r>
          </a:p>
        </p:txBody>
      </p:sp>
      <p:sp>
        <p:nvSpPr>
          <p:cNvPr id="258" name="PlaceHolder 3"/>
          <p:cNvSpPr>
            <a:spLocks noGrp="1"/>
          </p:cNvSpPr>
          <p:nvPr>
            <p:ph type="sldNum" idx="13"/>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00DD9FCA-9376-4BF4-A4E2-DBF647907776}" type="slidenum">
              <a:rPr lang="en-US" sz="1200" b="0" u="none" strike="noStrike">
                <a:solidFill>
                  <a:schemeClr val="dk1"/>
                </a:solidFill>
                <a:effectLst/>
                <a:uFillTx/>
                <a:latin typeface="+mn-lt"/>
                <a:ea typeface="+mn-ea"/>
              </a:rPr>
              <a:t>11</a:t>
            </a:fld>
            <a:endParaRPr lang="en-US" sz="1200" b="0" u="none" strike="noStrike">
              <a:solidFill>
                <a:srgbClr val="000000"/>
              </a:solidFill>
              <a:effectLst/>
              <a:uFillTx/>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217488" y="812800"/>
            <a:ext cx="7124700" cy="4008438"/>
          </a:xfrm>
        </p:spPr>
      </p:sp>
      <p:sp>
        <p:nvSpPr>
          <p:cNvPr id="3" name="Notes Placeholder 2"/>
          <p:cNvSpPr>
            <a:spLocks noGrp="1"/>
          </p:cNvSpPr>
          <p:nvPr>
            <p:ph type="body" sz="quarter" idx="3"/>
          </p:nvPr>
        </p:nvSpPr>
        <p:spPr/>
        <p:txBody>
          <a:bodyPr/>
          <a:lstStyle/>
          <a:p>
            <a:r>
              <a:t>I thought I was dealing with a cyber incident. Instead, I was dealing with business continuity.</a:t>
            </a:r>
          </a:p>
          <a:p>
            <a:endParaRPr/>
          </a:p>
          <a:p>
            <a:r>
              <a:t>The important distinction is that the incident affected our business IT network, not the OT/process control network. Generation continued safely, but losing the business network immediately affected functions we rely on to run the plant: accounts payable, vendor payments, Maximo, environmental and NERC records, inventory, insurance, accounting, and historical records.</a:t>
            </a:r>
          </a:p>
          <a:p>
            <a:endParaRPr/>
          </a:p>
          <a:p>
            <a:r>
              <a:t>That was one of my biggest lessons. A business-network cyber event can become a plant-management issue very quickly, even when the process network remains secure.</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CD71B-8878-B50A-E499-C99A5D8747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E9C696-B58A-0259-1B09-3F92C5D748C9}"/>
              </a:ext>
            </a:extLst>
          </p:cNvPr>
          <p:cNvSpPr>
            <a:spLocks noGrp="1" noRot="1" noChangeAspect="1"/>
          </p:cNvSpPr>
          <p:nvPr>
            <p:ph type="sldImg" idx="2"/>
          </p:nvPr>
        </p:nvSpPr>
        <p:spPr>
          <a:xfrm>
            <a:off x="217488" y="812800"/>
            <a:ext cx="7124700" cy="4008438"/>
          </a:xfrm>
        </p:spPr>
      </p:sp>
      <p:sp>
        <p:nvSpPr>
          <p:cNvPr id="3" name="Notes Placeholder 2">
            <a:extLst>
              <a:ext uri="{FF2B5EF4-FFF2-40B4-BE49-F238E27FC236}">
                <a16:creationId xmlns:a16="http://schemas.microsoft.com/office/drawing/2014/main" id="{31EBC1D1-B421-56DC-BFA3-7281D57CFE34}"/>
              </a:ext>
            </a:extLst>
          </p:cNvPr>
          <p:cNvSpPr>
            <a:spLocks noGrp="1"/>
          </p:cNvSpPr>
          <p:nvPr>
            <p:ph type="body" sz="quarter" idx="3"/>
          </p:nvPr>
        </p:nvSpPr>
        <p:spPr/>
        <p:txBody>
          <a:bodyPr/>
          <a:lstStyle/>
          <a:p>
            <a:r>
              <a:t>I thought I was dealing with a cyber incident. Instead, I was dealing with business continuity.</a:t>
            </a:r>
          </a:p>
          <a:p>
            <a:endParaRPr/>
          </a:p>
          <a:p>
            <a:r>
              <a:t>The important distinction is that the incident affected our business IT network, not the OT/process control network. Generation continued safely, but losing the business network immediately affected functions we rely on to run the plant: accounts payable, vendor payments, Maximo, environmental and NERC records, inventory, insurance, accounting, and historical records.</a:t>
            </a:r>
          </a:p>
          <a:p>
            <a:endParaRPr/>
          </a:p>
          <a:p>
            <a:r>
              <a:t>That was one of my biggest lessons. A business-network cyber event can become a plant-management issue very quickly, even when the process network remains secure.</a:t>
            </a:r>
          </a:p>
        </p:txBody>
      </p:sp>
      <p:sp>
        <p:nvSpPr>
          <p:cNvPr id="4" name="Slide Number Placeholder 3">
            <a:extLst>
              <a:ext uri="{FF2B5EF4-FFF2-40B4-BE49-F238E27FC236}">
                <a16:creationId xmlns:a16="http://schemas.microsoft.com/office/drawing/2014/main" id="{6B550021-1CED-9FD6-6A5E-181F2C3D7827}"/>
              </a:ext>
            </a:extLst>
          </p:cNvPr>
          <p:cNvSpPr>
            <a:spLocks noGrp="1"/>
          </p:cNvSpPr>
          <p:nvPr>
            <p:ph type="sldNum" sz="quarter" idx="5"/>
          </p:nvPr>
        </p:nvSpPr>
        <p:spPr/>
      </p:sp>
    </p:spTree>
    <p:extLst>
      <p:ext uri="{BB962C8B-B14F-4D97-AF65-F5344CB8AC3E}">
        <p14:creationId xmlns:p14="http://schemas.microsoft.com/office/powerpoint/2010/main" val="34427773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PlaceHolder 1"/>
          <p:cNvSpPr>
            <a:spLocks noGrp="1" noRot="1" noChangeAspect="1"/>
          </p:cNvSpPr>
          <p:nvPr>
            <p:ph type="sldImg"/>
          </p:nvPr>
        </p:nvSpPr>
        <p:spPr>
          <a:xfrm>
            <a:off x="685800" y="1143000"/>
            <a:ext cx="5486400" cy="3086100"/>
          </a:xfrm>
          <a:prstGeom prst="rect">
            <a:avLst/>
          </a:prstGeom>
          <a:ln w="0">
            <a:noFill/>
          </a:ln>
        </p:spPr>
      </p:sp>
      <p:sp>
        <p:nvSpPr>
          <p:cNvPr id="2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This is the Plant Manager </a:t>
            </a:r>
            <a:r>
              <a:rPr lang="en-US" sz="2000" b="0" u="none" strike="noStrike" dirty="0" err="1">
                <a:solidFill>
                  <a:srgbClr val="000000"/>
                </a:solidFill>
                <a:effectLst/>
                <a:uFillTx/>
                <a:latin typeface="Arial"/>
              </a:rPr>
              <a:t>perspective.,We</a:t>
            </a:r>
            <a:r>
              <a:rPr lang="en-US" sz="2000" b="0" u="none" strike="noStrike" dirty="0">
                <a:solidFill>
                  <a:srgbClr val="000000"/>
                </a:solidFill>
                <a:effectLst/>
                <a:uFillTx/>
                <a:latin typeface="Arial"/>
              </a:rPr>
              <a:t> learned that a managed-service relationship needs a very explicit scope. Helpdesk support is not the same thing as cyber </a:t>
            </a:r>
            <a:r>
              <a:rPr lang="en-US" sz="2000" b="0" u="none" strike="noStrike" dirty="0" err="1">
                <a:solidFill>
                  <a:srgbClr val="000000"/>
                </a:solidFill>
                <a:effectLst/>
                <a:uFillTx/>
                <a:latin typeface="Arial"/>
              </a:rPr>
              <a:t>ownership.,The</a:t>
            </a:r>
            <a:r>
              <a:rPr lang="en-US" sz="2000" b="0" u="none" strike="noStrike" dirty="0">
                <a:solidFill>
                  <a:srgbClr val="000000"/>
                </a:solidFill>
                <a:effectLst/>
                <a:uFillTx/>
                <a:latin typeface="Arial"/>
              </a:rPr>
              <a:t> contract and SOW should define IT/OT boundaries, privileged remote access, patching, backup responsibilities, monitoring, incident escalation, service levels and evidence that the controls are actually being </a:t>
            </a:r>
            <a:r>
              <a:rPr lang="en-US" sz="2000" b="0" u="none" strike="noStrike" dirty="0" err="1">
                <a:solidFill>
                  <a:srgbClr val="000000"/>
                </a:solidFill>
                <a:effectLst/>
                <a:uFillTx/>
                <a:latin typeface="Arial"/>
              </a:rPr>
              <a:t>performed.,A</a:t>
            </a:r>
            <a:r>
              <a:rPr lang="en-US" sz="2000" b="0" u="none" strike="noStrike" dirty="0">
                <a:solidFill>
                  <a:srgbClr val="000000"/>
                </a:solidFill>
                <a:effectLst/>
                <a:uFillTx/>
                <a:latin typeface="Arial"/>
              </a:rPr>
              <a:t> Plant Manager does not need to become a cyber security expert, but we do need to know who owns the risk and how that ownership is verified.,,[Sources],</a:t>
            </a:r>
          </a:p>
        </p:txBody>
      </p:sp>
      <p:sp>
        <p:nvSpPr>
          <p:cNvPr id="261" name="PlaceHolder 3"/>
          <p:cNvSpPr>
            <a:spLocks noGrp="1"/>
          </p:cNvSpPr>
          <p:nvPr>
            <p:ph type="sldNum" idx="1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13CFBD11-F937-4374-B0D1-6B4D25621968}" type="slidenum">
              <a:rPr lang="en-US" sz="1200" b="0" u="none" strike="noStrike">
                <a:solidFill>
                  <a:schemeClr val="dk1"/>
                </a:solidFill>
                <a:effectLst/>
                <a:uFillTx/>
                <a:latin typeface="+mn-lt"/>
                <a:ea typeface="+mn-ea"/>
              </a:rPr>
              <a:t>14</a:t>
            </a:fld>
            <a:endParaRPr lang="en-US" sz="1200" b="0" u="none" strike="noStrike">
              <a:solidFill>
                <a:srgbClr val="000000"/>
              </a:solidFill>
              <a:effectLst/>
              <a:uFillTx/>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PlaceHolder 1"/>
          <p:cNvSpPr>
            <a:spLocks noGrp="1" noRot="1" noChangeAspect="1"/>
          </p:cNvSpPr>
          <p:nvPr>
            <p:ph type="sldImg"/>
          </p:nvPr>
        </p:nvSpPr>
        <p:spPr>
          <a:xfrm>
            <a:off x="685800" y="1143000"/>
            <a:ext cx="5486400" cy="3086100"/>
          </a:xfrm>
          <a:prstGeom prst="rect">
            <a:avLst/>
          </a:prstGeom>
          <a:ln w="0">
            <a:noFill/>
          </a:ln>
        </p:spPr>
      </p:sp>
      <p:sp>
        <p:nvSpPr>
          <p:cNvPr id="2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Land the cyber section on practical contract and governance </a:t>
            </a:r>
            <a:r>
              <a:rPr lang="en-US" sz="2000" b="0" u="none" strike="noStrike" dirty="0" err="1">
                <a:solidFill>
                  <a:srgbClr val="000000"/>
                </a:solidFill>
                <a:effectLst/>
                <a:uFillTx/>
                <a:latin typeface="Arial"/>
              </a:rPr>
              <a:t>improvements.,Our</a:t>
            </a:r>
            <a:r>
              <a:rPr lang="en-US" sz="2000" b="0" u="none" strike="noStrike" dirty="0">
                <a:solidFill>
                  <a:srgbClr val="000000"/>
                </a:solidFill>
                <a:effectLst/>
                <a:uFillTx/>
                <a:latin typeface="Arial"/>
              </a:rPr>
              <a:t> post-event SOW work specifically calls out the IT/OT boundary, RACI, named privileged access, MFA, session logging, service severity definitions, uptime expectations, patch windows and backup </a:t>
            </a:r>
            <a:r>
              <a:rPr lang="en-US" sz="2000" b="0" u="none" strike="noStrike" dirty="0" err="1">
                <a:solidFill>
                  <a:srgbClr val="000000"/>
                </a:solidFill>
                <a:effectLst/>
                <a:uFillTx/>
                <a:latin typeface="Arial"/>
              </a:rPr>
              <a:t>expectations.,The</a:t>
            </a:r>
            <a:r>
              <a:rPr lang="en-US" sz="2000" b="0" u="none" strike="noStrike" dirty="0">
                <a:solidFill>
                  <a:srgbClr val="000000"/>
                </a:solidFill>
                <a:effectLst/>
                <a:uFillTx/>
                <a:latin typeface="Arial"/>
              </a:rPr>
              <a:t> takeaway for another Plant Manager: pull out your managed IT agreement and ask whether it actually says who owns these things.,,[</a:t>
            </a:r>
          </a:p>
          <a:p>
            <a:pPr indent="0">
              <a:lnSpc>
                <a:spcPct val="100000"/>
              </a:lnSpc>
              <a:buNone/>
            </a:pPr>
            <a:endParaRPr lang="en-US" sz="2000" b="0" u="none" strike="noStrike" dirty="0">
              <a:solidFill>
                <a:srgbClr val="000000"/>
              </a:solidFill>
              <a:effectLst/>
              <a:uFillTx/>
              <a:latin typeface="Arial"/>
            </a:endParaRPr>
          </a:p>
          <a:p>
            <a:pPr indent="0">
              <a:lnSpc>
                <a:spcPct val="100000"/>
              </a:lnSpc>
              <a:buNone/>
            </a:pPr>
            <a:r>
              <a:rPr lang="en-US" sz="2000" dirty="0"/>
              <a:t>"One of the recommendations that came out of the RCA was moving toward a </a:t>
            </a:r>
            <a:r>
              <a:rPr lang="en-US" sz="2000" b="1" dirty="0"/>
              <a:t>3-2-1-1-0 backup strategy</a:t>
            </a:r>
            <a:r>
              <a:rPr lang="en-US" sz="2000" dirty="0"/>
              <a:t>. The important takeaway for me wasn't memorizing the numbers. It was recognizing that modern ransomware doesn't just target your production systems—it targets your backups too. Today, we don't just ask if backups exist. We ask whether they're isolated, immutable, and whether we've actually proven we can restore from them</a:t>
            </a:r>
          </a:p>
          <a:p>
            <a:pPr indent="0">
              <a:lnSpc>
                <a:spcPct val="100000"/>
              </a:lnSpc>
              <a:buNone/>
            </a:pPr>
            <a:endParaRPr lang="en-US" sz="2000" b="0" u="none" strike="noStrike" dirty="0">
              <a:solidFill>
                <a:srgbClr val="000000"/>
              </a:solidFill>
              <a:effectLst/>
              <a:uFillTx/>
              <a:latin typeface="Arial"/>
            </a:endParaRPr>
          </a:p>
          <a:p>
            <a:r>
              <a:rPr lang="en-US" b="1" dirty="0"/>
              <a:t>What is the 3-2-1-1-0 strategy?</a:t>
            </a:r>
          </a:p>
          <a:p>
            <a:r>
              <a:rPr lang="en-US" dirty="0"/>
              <a:t>This has become one of the cybersecurity industry's recommended backup practices, especially for ransomware resilience.</a:t>
            </a:r>
          </a:p>
          <a:p>
            <a:pPr lvl="0"/>
            <a:r>
              <a:rPr lang="en-US" b="1" dirty="0"/>
              <a:t>3</a:t>
            </a:r>
            <a:r>
              <a:rPr lang="en-US" dirty="0"/>
              <a:t> copies of your data </a:t>
            </a:r>
          </a:p>
          <a:p>
            <a:pPr lvl="1"/>
            <a:r>
              <a:rPr lang="en-US" dirty="0"/>
              <a:t>Production copy </a:t>
            </a:r>
          </a:p>
          <a:p>
            <a:pPr lvl="1"/>
            <a:r>
              <a:rPr lang="en-US" dirty="0"/>
              <a:t>Backup #1 </a:t>
            </a:r>
          </a:p>
          <a:p>
            <a:pPr lvl="1"/>
            <a:r>
              <a:rPr lang="en-US" dirty="0"/>
              <a:t>Backup #2 </a:t>
            </a:r>
          </a:p>
          <a:p>
            <a:pPr lvl="0"/>
            <a:r>
              <a:rPr lang="en-US" b="1" dirty="0"/>
              <a:t>2</a:t>
            </a:r>
            <a:r>
              <a:rPr lang="en-US" dirty="0"/>
              <a:t> different storage media </a:t>
            </a:r>
          </a:p>
          <a:p>
            <a:pPr lvl="1"/>
            <a:r>
              <a:rPr lang="en-US" dirty="0"/>
              <a:t>Example: disk + cloud </a:t>
            </a:r>
          </a:p>
          <a:p>
            <a:pPr lvl="0"/>
            <a:r>
              <a:rPr lang="en-US" b="1" dirty="0"/>
              <a:t>1</a:t>
            </a:r>
            <a:r>
              <a:rPr lang="en-US" dirty="0"/>
              <a:t> copy kept off-site </a:t>
            </a:r>
          </a:p>
          <a:p>
            <a:pPr lvl="0"/>
            <a:r>
              <a:rPr lang="en-US" b="1" dirty="0"/>
              <a:t>1</a:t>
            </a:r>
            <a:r>
              <a:rPr lang="en-US" dirty="0"/>
              <a:t> copy that is offline or immutable </a:t>
            </a:r>
          </a:p>
          <a:p>
            <a:pPr lvl="1"/>
            <a:r>
              <a:rPr lang="en-US" dirty="0"/>
              <a:t>Cannot be modified or encrypted by ransomware </a:t>
            </a:r>
          </a:p>
          <a:p>
            <a:pPr lvl="0"/>
            <a:r>
              <a:rPr lang="en-US" b="1" dirty="0"/>
              <a:t>0</a:t>
            </a:r>
            <a:r>
              <a:rPr lang="en-US" dirty="0"/>
              <a:t> backup errors </a:t>
            </a:r>
          </a:p>
          <a:p>
            <a:pPr lvl="1"/>
            <a:r>
              <a:rPr lang="en-US" dirty="0"/>
              <a:t>Verified through monitoring </a:t>
            </a:r>
            <a:r>
              <a:rPr lang="en-US" b="1" dirty="0"/>
              <a:t>and successful restore testing</a:t>
            </a:r>
            <a:r>
              <a:rPr lang="en-US" dirty="0"/>
              <a:t> </a:t>
            </a:r>
          </a:p>
          <a:p>
            <a:pPr indent="0">
              <a:lnSpc>
                <a:spcPct val="100000"/>
              </a:lnSpc>
              <a:buNone/>
            </a:pPr>
            <a:endParaRPr lang="en-US" sz="2000" b="0" u="none" strike="noStrike" dirty="0">
              <a:solidFill>
                <a:srgbClr val="000000"/>
              </a:solidFill>
              <a:effectLst/>
              <a:uFillTx/>
              <a:latin typeface="Arial"/>
            </a:endParaRPr>
          </a:p>
        </p:txBody>
      </p:sp>
      <p:sp>
        <p:nvSpPr>
          <p:cNvPr id="264" name="PlaceHolder 3"/>
          <p:cNvSpPr>
            <a:spLocks noGrp="1"/>
          </p:cNvSpPr>
          <p:nvPr>
            <p:ph type="sldNum" idx="15"/>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1029BBB9-C190-41FB-A5ED-059E994ED37B}" type="slidenum">
              <a:rPr lang="en-US" sz="1200" b="0" u="none" strike="noStrike">
                <a:solidFill>
                  <a:schemeClr val="dk1"/>
                </a:solidFill>
                <a:effectLst/>
                <a:uFillTx/>
                <a:latin typeface="+mn-lt"/>
                <a:ea typeface="+mn-ea"/>
              </a:rPr>
              <a:t>15</a:t>
            </a:fld>
            <a:endParaRPr lang="en-US" sz="1200" b="0" u="none" strike="noStrike">
              <a:solidFill>
                <a:srgbClr val="000000"/>
              </a:solidFill>
              <a:effectLst/>
              <a:uFillTx/>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PlaceHolder 1"/>
          <p:cNvSpPr>
            <a:spLocks noGrp="1" noRot="1" noChangeAspect="1"/>
          </p:cNvSpPr>
          <p:nvPr>
            <p:ph type="sldImg"/>
          </p:nvPr>
        </p:nvSpPr>
        <p:spPr>
          <a:xfrm>
            <a:off x="685800" y="1143000"/>
            <a:ext cx="5486400" cy="3086100"/>
          </a:xfrm>
          <a:prstGeom prst="rect">
            <a:avLst/>
          </a:prstGeom>
          <a:ln w="0">
            <a:noFill/>
          </a:ln>
        </p:spPr>
      </p:sp>
      <p:sp>
        <p:nvSpPr>
          <p:cNvPr id="26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The third event is different because this was specialized OEM work. CTA and the steam turbine generator were rewound by GE in spring 2023.
In May 2025, GE borescope inspections identified major corona activity on the end windings. On CTA, the report noted inner-basket corona arcing/burning. PSE and NAES also documented white powder, black and brown residue, and very small gaps between some bars, approximately 1/16 inch.
The management concern was the timing: this was appearing roughly two years after a rewind, not after a normal winding life.
That immediately turned the discussion from a technical observation into a quality and acceptance question.
[Sources]
Ferndale - GE Quality Concerns.pdf, July 9, 2025, pp. 1–2.
CTA__CTB__STC_Emergent_Outage_2025.pdf, stator end-winding inspection sections.</a:t>
            </a:r>
          </a:p>
          <a:p>
            <a:pPr indent="0">
              <a:lnSpc>
                <a:spcPct val="100000"/>
              </a:lnSpc>
              <a:buNone/>
            </a:pPr>
            <a:endParaRPr lang="en-US" sz="2000" b="0" u="none" strike="noStrike" dirty="0">
              <a:solidFill>
                <a:srgbClr val="000000"/>
              </a:solidFill>
              <a:effectLst/>
              <a:uFillTx/>
              <a:latin typeface="Arial"/>
            </a:endParaRPr>
          </a:p>
        </p:txBody>
      </p:sp>
      <p:sp>
        <p:nvSpPr>
          <p:cNvPr id="267" name="PlaceHolder 3"/>
          <p:cNvSpPr>
            <a:spLocks noGrp="1"/>
          </p:cNvSpPr>
          <p:nvPr>
            <p:ph type="sldNum" idx="1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86419A60-238E-4BB4-8E5E-B3ABED3FD790}" type="slidenum">
              <a:rPr lang="en-US" sz="1200" b="0" u="none" strike="noStrike">
                <a:solidFill>
                  <a:schemeClr val="dk1"/>
                </a:solidFill>
                <a:effectLst/>
                <a:uFillTx/>
                <a:latin typeface="+mn-lt"/>
                <a:ea typeface="+mn-ea"/>
              </a:rPr>
              <a:t>16</a:t>
            </a:fld>
            <a:endParaRPr lang="en-US" sz="1200" b="0" u="none" strike="noStrike">
              <a:solidFill>
                <a:srgbClr val="000000"/>
              </a:solidFill>
              <a:effectLst/>
              <a:uFillTx/>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r>
              <a:rPr lang="en-US" dirty="0"/>
              <a:t>The third event is different because this was specialized OEM work. CTA and the steam turbine generator were rewound by GE Vernova in spring 2023.
In May 2025, GE borescope inspections identified major corona activity on the end windings. On CTA, the report noted inner-basket corona arcing/burning. PSE and NAES also documented white powder, black and brown residue, and very small gaps between some bars, approximately 1/16 inch.
The management concern was the timing: this was appearing roughly two years after a rewind, not after a normal winding life.
That immediately turned the discussion from a technical observation into a quality and acceptance question.
</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r>
              <a:rPr lang="en-US" dirty="0"/>
              <a:t>I want to present this fairly because there were two different technical positions.
PSE and NAES believed the observed corona was abnormal for a winding only two years old and correlated it with very small end-winding gaps and increased phase-to-phase partial discharge. We also did not view a successful HiPot as proof that there was no longer-term degradation.
GE's position was that end-winding corona can occur on air-cooled 7A6 generators, that environmental contamination can influence it, and that the electrical tests indicated the winding was suitable to return to service. GE also stated it did not foresee a heightened forced-outage risk from what had been observed.
For a Plant Manager, the lesson is not to referee generator physics. The lesson is that when two qualified parties disagree, the written scope, specifications, testing requirements and acceptance criteria are what protect the owner.</a:t>
            </a:r>
          </a:p>
          <a:p>
            <a:endParaRPr lang="en-US" dirty="0"/>
          </a:p>
          <a:p>
            <a:r>
              <a:rPr lang="en-US" dirty="0"/>
              <a:t>Bi annual PD tests are conducted
[Sources]
Ferndale - GE Quality Concerns.pdf, July 9, 2025.
PSE NAES_Ferndale Letter.pdf, GE Vernova response dated July 29, 2025.
CTA__CTB__STC_Emergent_Outage_2025.pdf, stator testing and recommendations.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r>
              <a:rPr lang="en-US" dirty="0"/>
              <a:t>This is where I would spend most of my time on the GE case.
Our original 2023 scope included specific pre-service testing, including a corona-camera test. GE took exception to some of those tests. In hindsight, that is exactly the kind of contractual exception that deserves more attention because it changes how quality will be demonstrated before acceptance.
The 2025 outage is a useful contrast. GE and the customer developed a quality control plan with hold points at critical milestones, and closeouts required visual verification by the customer representative, APM supervisor and field engineer.
The takeaway is simple: if a test, measurement, spacing, inspection or documentation package matters to us, it needs to be explicitly in the scope with a defined acceptance criterion and research the exceptions.
A reputable OEM brings expertise. It does not eliminate the owner's responsibility to verify quality.
[Sources]
Ferndale - GE Quality Concerns.pdf, section 'Omission of Critical Pre-Service Testing.'
CTA__CTB__STC_Emergent_Outage_2025.pdf, Executive Summary / Quality section.</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PlaceHolder 1"/>
          <p:cNvSpPr>
            <a:spLocks noGrp="1" noRot="1" noChangeAspect="1"/>
          </p:cNvSpPr>
          <p:nvPr>
            <p:ph type="sldImg"/>
          </p:nvPr>
        </p:nvSpPr>
        <p:spPr>
          <a:xfrm>
            <a:off x="685800" y="1143000"/>
            <a:ext cx="5486400" cy="3086100"/>
          </a:xfrm>
          <a:prstGeom prst="rect">
            <a:avLst/>
          </a:prstGeom>
          <a:ln w="0">
            <a:noFill/>
          </a:ln>
        </p:spPr>
      </p:sp>
      <p:sp>
        <p:nvSpPr>
          <p:cNvPr id="23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Opening: Briefly orient the audience to Ferndale before moving into the case </a:t>
            </a:r>
            <a:r>
              <a:rPr lang="en-US" sz="2000" b="0" u="none" strike="noStrike" dirty="0" err="1">
                <a:solidFill>
                  <a:srgbClr val="000000"/>
                </a:solidFill>
                <a:effectLst/>
                <a:uFillTx/>
                <a:latin typeface="Arial"/>
              </a:rPr>
              <a:t>studies.,Ferndale</a:t>
            </a:r>
            <a:r>
              <a:rPr lang="en-US" sz="2000" b="0" u="none" strike="noStrike" dirty="0">
                <a:solidFill>
                  <a:srgbClr val="000000"/>
                </a:solidFill>
                <a:effectLst/>
                <a:uFillTx/>
                <a:latin typeface="Arial"/>
              </a:rPr>
              <a:t> is a 270 MW combined-cycle facility in Ferndale, </a:t>
            </a:r>
            <a:r>
              <a:rPr lang="en-US" sz="2000" b="0" u="none" strike="noStrike" dirty="0" err="1">
                <a:solidFill>
                  <a:srgbClr val="000000"/>
                </a:solidFill>
                <a:effectLst/>
                <a:uFillTx/>
                <a:latin typeface="Arial"/>
              </a:rPr>
              <a:t>Washington.,Keep</a:t>
            </a:r>
            <a:r>
              <a:rPr lang="en-US" sz="2000" b="0" u="none" strike="noStrike" dirty="0">
                <a:solidFill>
                  <a:srgbClr val="000000"/>
                </a:solidFill>
                <a:effectLst/>
                <a:uFillTx/>
                <a:latin typeface="Arial"/>
              </a:rPr>
              <a:t> this slide to about 30–45 seconds</a:t>
            </a:r>
          </a:p>
          <a:p>
            <a:pPr indent="0">
              <a:lnSpc>
                <a:spcPct val="100000"/>
              </a:lnSpc>
              <a:buNone/>
            </a:pPr>
            <a:endParaRPr lang="en-US" sz="2000" b="0" u="none" strike="noStrike" dirty="0">
              <a:solidFill>
                <a:srgbClr val="000000"/>
              </a:solidFill>
              <a:effectLst/>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u="none" strike="noStrike" dirty="0">
                <a:solidFill>
                  <a:srgbClr val="000000"/>
                </a:solidFill>
                <a:effectLst/>
                <a:uFillTx/>
                <a:latin typeface="+mn-lt"/>
              </a:rPr>
              <a:t>then transition: the first case study reinforced why personnel exposure has to stay at the center of our decisions.</a:t>
            </a:r>
            <a:endParaRPr lang="en-US" sz="2000" b="0" u="none" strike="noStrike" dirty="0">
              <a:solidFill>
                <a:srgbClr val="000000"/>
              </a:solidFill>
              <a:effectLst/>
              <a:uFillTx/>
              <a:latin typeface="Arial"/>
            </a:endParaRPr>
          </a:p>
        </p:txBody>
      </p:sp>
      <p:sp>
        <p:nvSpPr>
          <p:cNvPr id="231" name="PlaceHolder 3"/>
          <p:cNvSpPr>
            <a:spLocks noGrp="1"/>
          </p:cNvSpPr>
          <p:nvPr>
            <p:ph type="sldNum" idx="4"/>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31E7F931-60E9-4C0E-AEC4-00FD037715CA}" type="slidenum">
              <a:rPr lang="en-US" sz="1200" b="0" u="none" strike="noStrike">
                <a:solidFill>
                  <a:schemeClr val="dk1"/>
                </a:solidFill>
                <a:effectLst/>
                <a:uFillTx/>
                <a:latin typeface="+mn-lt"/>
                <a:ea typeface="+mn-ea"/>
              </a:rPr>
              <a:t>2</a:t>
            </a:fld>
            <a:endParaRPr lang="en-US" sz="1200" b="0" u="none" strike="noStrike">
              <a:solidFill>
                <a:srgbClr val="000000"/>
              </a:solidFill>
              <a:effectLst/>
              <a:uFillTx/>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PlaceHolder 1"/>
          <p:cNvSpPr>
            <a:spLocks noGrp="1" noRot="1" noChangeAspect="1"/>
          </p:cNvSpPr>
          <p:nvPr>
            <p:ph type="sldImg"/>
          </p:nvPr>
        </p:nvSpPr>
        <p:spPr>
          <a:xfrm>
            <a:off x="685800" y="1143000"/>
            <a:ext cx="5486400" cy="3086100"/>
          </a:xfrm>
          <a:prstGeom prst="rect">
            <a:avLst/>
          </a:prstGeom>
          <a:ln w="0">
            <a:noFill/>
          </a:ln>
        </p:spPr>
      </p:sp>
      <p:sp>
        <p:nvSpPr>
          <p:cNvPr id="27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a:solidFill>
                  <a:srgbClr val="000000"/>
                </a:solidFill>
                <a:effectLst/>
                <a:uFillTx/>
                <a:latin typeface="Arial"/>
              </a:rPr>
              <a:t>Bring the three stories together.,In each event, there was a reasonable-sounding assumption: the part was like-kind, the IT environment was managed by a specialist, or the OEM owned the technical work.,The lesson is not to distrust vendors or experts. It is to verify the controls around the work: specifications, scope, responsibilities, hold points, testing, documentation and acceptance.,,[Sources]</a:t>
            </a:r>
          </a:p>
        </p:txBody>
      </p:sp>
      <p:sp>
        <p:nvSpPr>
          <p:cNvPr id="273" name="PlaceHolder 3"/>
          <p:cNvSpPr>
            <a:spLocks noGrp="1"/>
          </p:cNvSpPr>
          <p:nvPr>
            <p:ph type="sldNum" idx="1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CBBF64B9-FD09-4614-9244-04F469BDC95C}" type="slidenum">
              <a:rPr lang="en-US" sz="1200" b="0" u="none" strike="noStrike">
                <a:solidFill>
                  <a:schemeClr val="dk1"/>
                </a:solidFill>
                <a:effectLst/>
                <a:uFillTx/>
                <a:latin typeface="+mn-lt"/>
                <a:ea typeface="+mn-ea"/>
              </a:rPr>
              <a:t>20</a:t>
            </a:fld>
            <a:endParaRPr lang="en-US" sz="1200" b="0" u="none" strike="noStrike">
              <a:solidFill>
                <a:srgbClr val="000000"/>
              </a:solidFill>
              <a:effectLst/>
              <a:uFillTx/>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PlaceHolder 1"/>
          <p:cNvSpPr>
            <a:spLocks noGrp="1" noRot="1" noChangeAspect="1"/>
          </p:cNvSpPr>
          <p:nvPr>
            <p:ph type="sldImg"/>
          </p:nvPr>
        </p:nvSpPr>
        <p:spPr>
          <a:xfrm>
            <a:off x="685800" y="1143000"/>
            <a:ext cx="5486400" cy="3086100"/>
          </a:xfrm>
          <a:prstGeom prst="rect">
            <a:avLst/>
          </a:prstGeom>
          <a:ln w="0">
            <a:noFill/>
          </a:ln>
        </p:spPr>
      </p:sp>
      <p:sp>
        <p:nvSpPr>
          <p:cNvPr id="27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Close by turning the presentation back to the </a:t>
            </a:r>
            <a:r>
              <a:rPr lang="en-US" sz="2000" b="0" u="none" strike="noStrike" dirty="0" err="1">
                <a:solidFill>
                  <a:srgbClr val="000000"/>
                </a:solidFill>
                <a:effectLst/>
                <a:uFillTx/>
                <a:latin typeface="Arial"/>
              </a:rPr>
              <a:t>audience.,These</a:t>
            </a:r>
            <a:r>
              <a:rPr lang="en-US" sz="2000" b="0" u="none" strike="noStrike" dirty="0">
                <a:solidFill>
                  <a:srgbClr val="000000"/>
                </a:solidFill>
                <a:effectLst/>
                <a:uFillTx/>
                <a:latin typeface="Arial"/>
              </a:rPr>
              <a:t> are the three questions I would ask another Plant Manager after our experience at </a:t>
            </a:r>
            <a:r>
              <a:rPr lang="en-US" sz="2000" b="0" u="none" strike="noStrike" dirty="0" err="1">
                <a:solidFill>
                  <a:srgbClr val="000000"/>
                </a:solidFill>
                <a:effectLst/>
                <a:uFillTx/>
                <a:latin typeface="Arial"/>
              </a:rPr>
              <a:t>Ferndale.,Then</a:t>
            </a:r>
            <a:r>
              <a:rPr lang="en-US" sz="2000" b="0" u="none" strike="noStrike" dirty="0">
                <a:solidFill>
                  <a:srgbClr val="000000"/>
                </a:solidFill>
                <a:effectLst/>
                <a:uFillTx/>
                <a:latin typeface="Arial"/>
              </a:rPr>
              <a:t> open the floor for </a:t>
            </a:r>
            <a:r>
              <a:rPr lang="en-US" sz="2000" b="0" u="none" strike="noStrike" dirty="0" err="1">
                <a:solidFill>
                  <a:srgbClr val="000000"/>
                </a:solidFill>
                <a:effectLst/>
                <a:uFillTx/>
                <a:latin typeface="Arial"/>
              </a:rPr>
              <a:t>Q&amp;A.,Target</a:t>
            </a:r>
            <a:r>
              <a:rPr lang="en-US" sz="2000" b="0" u="none" strike="noStrike" dirty="0">
                <a:solidFill>
                  <a:srgbClr val="000000"/>
                </a:solidFill>
                <a:effectLst/>
                <a:uFillTx/>
                <a:latin typeface="Arial"/>
              </a:rPr>
              <a:t> total presentation time: approximately 25 minutes, leaving 5 minutes for questions.,,[Sources]</a:t>
            </a:r>
          </a:p>
        </p:txBody>
      </p:sp>
      <p:sp>
        <p:nvSpPr>
          <p:cNvPr id="276" name="PlaceHolder 3"/>
          <p:cNvSpPr>
            <a:spLocks noGrp="1"/>
          </p:cNvSpPr>
          <p:nvPr>
            <p:ph type="sldNum" idx="1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0149AA14-54FC-480F-9DA5-88E37BD563BA}" type="slidenum">
              <a:rPr lang="en-US" sz="1200" b="0" u="none" strike="noStrike">
                <a:solidFill>
                  <a:schemeClr val="dk1"/>
                </a:solidFill>
                <a:effectLst/>
                <a:uFillTx/>
                <a:latin typeface="+mn-lt"/>
                <a:ea typeface="+mn-ea"/>
              </a:rPr>
              <a:t>21</a:t>
            </a:fld>
            <a:endParaRPr lang="en-US"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PlaceHolder 1"/>
          <p:cNvSpPr>
            <a:spLocks noGrp="1" noRot="1" noChangeAspect="1"/>
          </p:cNvSpPr>
          <p:nvPr>
            <p:ph type="sldImg"/>
          </p:nvPr>
        </p:nvSpPr>
        <p:spPr>
          <a:xfrm>
            <a:off x="685800" y="1143000"/>
            <a:ext cx="5486400" cy="3086100"/>
          </a:xfrm>
          <a:prstGeom prst="rect">
            <a:avLst/>
          </a:prstGeom>
          <a:ln w="0">
            <a:noFill/>
          </a:ln>
        </p:spPr>
      </p:sp>
      <p:sp>
        <p:nvSpPr>
          <p:cNvPr id="236"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a:solidFill>
                  <a:srgbClr val="000000"/>
                </a:solidFill>
                <a:effectLst/>
                <a:uFillTx/>
                <a:latin typeface="Arial"/>
              </a:rPr>
              <a:t>Set the theme: these are three very different events, but each exposed a weakness in how work, vendors, or risk were being managed.,The goal is not to relive the events. It is to share what changed afterward and what other plant managers can take back to their sites.,,[Sources]</a:t>
            </a:r>
          </a:p>
        </p:txBody>
      </p:sp>
      <p:sp>
        <p:nvSpPr>
          <p:cNvPr id="237" name="PlaceHolder 3"/>
          <p:cNvSpPr>
            <a:spLocks noGrp="1"/>
          </p:cNvSpPr>
          <p:nvPr>
            <p:ph type="sldNum" idx="6"/>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34AC995-F12E-4449-BFD5-BC5FE38C29F5}" type="slidenum">
              <a:rPr lang="en-US" sz="1200" b="0" u="none" strike="noStrike">
                <a:solidFill>
                  <a:schemeClr val="dk1"/>
                </a:solidFill>
                <a:effectLst/>
                <a:uFillTx/>
                <a:latin typeface="+mn-lt"/>
                <a:ea typeface="+mn-ea"/>
              </a:rPr>
              <a:t>3</a:t>
            </a:fld>
            <a:endParaRPr lang="en-US" sz="12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PlaceHolder 1"/>
          <p:cNvSpPr>
            <a:spLocks noGrp="1" noRot="1" noChangeAspect="1"/>
          </p:cNvSpPr>
          <p:nvPr>
            <p:ph type="sldImg"/>
          </p:nvPr>
        </p:nvSpPr>
        <p:spPr>
          <a:xfrm>
            <a:off x="685800" y="1143000"/>
            <a:ext cx="5486400" cy="3086100"/>
          </a:xfrm>
          <a:prstGeom prst="rect">
            <a:avLst/>
          </a:prstGeom>
          <a:ln w="0">
            <a:noFill/>
          </a:ln>
        </p:spPr>
      </p:sp>
      <p:sp>
        <p:nvSpPr>
          <p:cNvPr id="239"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Preview the three case </a:t>
            </a:r>
            <a:r>
              <a:rPr lang="en-US" sz="2000" b="0" u="none" strike="noStrike" dirty="0" err="1">
                <a:solidFill>
                  <a:srgbClr val="000000"/>
                </a:solidFill>
                <a:effectLst/>
                <a:uFillTx/>
                <a:latin typeface="Arial"/>
              </a:rPr>
              <a:t>studies.,The</a:t>
            </a:r>
            <a:r>
              <a:rPr lang="en-US" sz="2000" b="0" u="none" strike="noStrike" dirty="0">
                <a:solidFill>
                  <a:srgbClr val="000000"/>
                </a:solidFill>
                <a:effectLst/>
                <a:uFillTx/>
                <a:latin typeface="Arial"/>
              </a:rPr>
              <a:t> technical details are different, but I want to look at each one through a Plant Manager lens: What did our management system allow? What did we assume? What did we verify? What changed?</a:t>
            </a:r>
          </a:p>
        </p:txBody>
      </p:sp>
      <p:sp>
        <p:nvSpPr>
          <p:cNvPr id="240" name="PlaceHolder 3"/>
          <p:cNvSpPr>
            <a:spLocks noGrp="1"/>
          </p:cNvSpPr>
          <p:nvPr>
            <p:ph type="sldNum" idx="7"/>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022A18EF-9A37-4456-A8B9-9781E01C4034}" type="slidenum">
              <a:rPr lang="en-US" sz="1200" b="0" u="none" strike="noStrike">
                <a:solidFill>
                  <a:schemeClr val="dk1"/>
                </a:solidFill>
                <a:effectLst/>
                <a:uFillTx/>
                <a:latin typeface="+mn-lt"/>
                <a:ea typeface="+mn-ea"/>
              </a:rPr>
              <a:t>4</a:t>
            </a:fld>
            <a:endParaRPr lang="en-US" sz="12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noRot="1" noChangeAspect="1"/>
          </p:cNvSpPr>
          <p:nvPr>
            <p:ph type="sldImg"/>
          </p:nvPr>
        </p:nvSpPr>
        <p:spPr>
          <a:xfrm>
            <a:off x="685800" y="1143000"/>
            <a:ext cx="5486400" cy="3086100"/>
          </a:xfrm>
          <a:prstGeom prst="rect">
            <a:avLst/>
          </a:prstGeom>
          <a:ln w="0">
            <a:noFill/>
          </a:ln>
        </p:spPr>
      </p:sp>
      <p:sp>
        <p:nvSpPr>
          <p:cNvPr id="242"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On April 14 at 7:01 AM, CT-A was online and had just been released for dispatch when the compressor discharge flex hose feeding the atomizing-air header ruptured. The release was approximately 180 </a:t>
            </a:r>
            <a:r>
              <a:rPr lang="en-US" sz="2000" b="0" u="none" strike="noStrike" dirty="0" err="1">
                <a:solidFill>
                  <a:srgbClr val="000000"/>
                </a:solidFill>
                <a:effectLst/>
                <a:uFillTx/>
                <a:latin typeface="Arial"/>
              </a:rPr>
              <a:t>psig</a:t>
            </a:r>
            <a:r>
              <a:rPr lang="en-US" sz="2000" b="0" u="none" strike="noStrike" dirty="0">
                <a:solidFill>
                  <a:srgbClr val="000000"/>
                </a:solidFill>
                <a:effectLst/>
                <a:uFillTx/>
                <a:latin typeface="Arial"/>
              </a:rPr>
              <a:t> and 700°F.,The fire system actuated and CO₂ discharged. We had damage to thermocouples, wiring, conduit and doors. There was no actual </a:t>
            </a:r>
            <a:r>
              <a:rPr lang="en-US" sz="2000" b="0" u="none" strike="noStrike" dirty="0" err="1">
                <a:solidFill>
                  <a:srgbClr val="000000"/>
                </a:solidFill>
                <a:effectLst/>
                <a:uFillTx/>
                <a:latin typeface="Arial"/>
              </a:rPr>
              <a:t>fire.,The</a:t>
            </a:r>
            <a:r>
              <a:rPr lang="en-US" sz="2000" b="0" u="none" strike="noStrike" dirty="0">
                <a:solidFill>
                  <a:srgbClr val="000000"/>
                </a:solidFill>
                <a:effectLst/>
                <a:uFillTx/>
                <a:latin typeface="Arial"/>
              </a:rPr>
              <a:t> detail that changed how we looked at the event was that an operator was approaching CT-A during rounds. The equipment damage mattered, but the potential personnel exposure became the bigger management lesson.,,[Sources],Ferndale - CT-A CPD Line Rupture RCA Draft2.xlsx, Problem and Timeline worksheets; user-provided RCA photos.</a:t>
            </a:r>
          </a:p>
        </p:txBody>
      </p:sp>
      <p:sp>
        <p:nvSpPr>
          <p:cNvPr id="243" name="PlaceHolder 3"/>
          <p:cNvSpPr>
            <a:spLocks noGrp="1"/>
          </p:cNvSpPr>
          <p:nvPr>
            <p:ph type="sldNum" idx="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7334113-E5B2-4E4D-8202-433273E5F683}" type="slidenum">
              <a:rPr lang="en-US" sz="1200" b="0" u="none" strike="noStrike">
                <a:solidFill>
                  <a:schemeClr val="dk1"/>
                </a:solidFill>
                <a:effectLst/>
                <a:uFillTx/>
                <a:latin typeface="+mn-lt"/>
                <a:ea typeface="+mn-ea"/>
              </a:rPr>
              <a:t>5</a:t>
            </a:fld>
            <a:endParaRPr lang="en-US" sz="12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E124B-7AD1-8797-7CD4-9E5A72D989E2}"/>
            </a:ext>
          </a:extLst>
        </p:cNvPr>
        <p:cNvGrpSpPr/>
        <p:nvPr/>
      </p:nvGrpSpPr>
      <p:grpSpPr>
        <a:xfrm>
          <a:off x="0" y="0"/>
          <a:ext cx="0" cy="0"/>
          <a:chOff x="0" y="0"/>
          <a:chExt cx="0" cy="0"/>
        </a:xfrm>
      </p:grpSpPr>
      <p:sp>
        <p:nvSpPr>
          <p:cNvPr id="241" name="PlaceHolder 1">
            <a:extLst>
              <a:ext uri="{FF2B5EF4-FFF2-40B4-BE49-F238E27FC236}">
                <a16:creationId xmlns:a16="http://schemas.microsoft.com/office/drawing/2014/main" id="{CC8A4C3C-B7F5-E607-E234-5ECC49BAD0E3}"/>
              </a:ext>
            </a:extLst>
          </p:cNvPr>
          <p:cNvSpPr>
            <a:spLocks noGrp="1" noRot="1" noChangeAspect="1"/>
          </p:cNvSpPr>
          <p:nvPr>
            <p:ph type="sldImg"/>
          </p:nvPr>
        </p:nvSpPr>
        <p:spPr>
          <a:xfrm>
            <a:off x="685800" y="1143000"/>
            <a:ext cx="5486400" cy="3086100"/>
          </a:xfrm>
          <a:prstGeom prst="rect">
            <a:avLst/>
          </a:prstGeom>
          <a:ln w="0">
            <a:noFill/>
          </a:ln>
        </p:spPr>
      </p:sp>
      <p:sp>
        <p:nvSpPr>
          <p:cNvPr id="242" name="PlaceHolder 2">
            <a:extLst>
              <a:ext uri="{FF2B5EF4-FFF2-40B4-BE49-F238E27FC236}">
                <a16:creationId xmlns:a16="http://schemas.microsoft.com/office/drawing/2014/main" id="{56C63156-A161-C433-1E3C-A09802D85B2A}"/>
              </a:ext>
            </a:extLst>
          </p:cNvPr>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On April 14 at 7:01 AM, CT-A was online and had just been released for dispatch when the compressor discharge flex hose feeding the atomizing-air header ruptured. The release was approximately 180 </a:t>
            </a:r>
            <a:r>
              <a:rPr lang="en-US" sz="2000" b="0" u="none" strike="noStrike" dirty="0" err="1">
                <a:solidFill>
                  <a:srgbClr val="000000"/>
                </a:solidFill>
                <a:effectLst/>
                <a:uFillTx/>
                <a:latin typeface="Arial"/>
              </a:rPr>
              <a:t>psig</a:t>
            </a:r>
            <a:r>
              <a:rPr lang="en-US" sz="2000" b="0" u="none" strike="noStrike" dirty="0">
                <a:solidFill>
                  <a:srgbClr val="000000"/>
                </a:solidFill>
                <a:effectLst/>
                <a:uFillTx/>
                <a:latin typeface="Arial"/>
              </a:rPr>
              <a:t> and 700°F.,The fire system actuated and CO₂ discharged. We had damage to thermocouples, wiring, conduit and doors. There was no actual </a:t>
            </a:r>
            <a:r>
              <a:rPr lang="en-US" sz="2000" b="0" u="none" strike="noStrike" dirty="0" err="1">
                <a:solidFill>
                  <a:srgbClr val="000000"/>
                </a:solidFill>
                <a:effectLst/>
                <a:uFillTx/>
                <a:latin typeface="Arial"/>
              </a:rPr>
              <a:t>fire.,The</a:t>
            </a:r>
            <a:r>
              <a:rPr lang="en-US" sz="2000" b="0" u="none" strike="noStrike" dirty="0">
                <a:solidFill>
                  <a:srgbClr val="000000"/>
                </a:solidFill>
                <a:effectLst/>
                <a:uFillTx/>
                <a:latin typeface="Arial"/>
              </a:rPr>
              <a:t> detail that changed how we looked at the event was that an operator was approaching CT-A during rounds. The equipment damage mattered, but the potential personnel exposure became the bigger management lesson.,,[Sources],Ferndale - CT-A CPD Line Rupture RCA Draft2.xlsx, Problem and Timeline worksheets; user-provided RCA photos.</a:t>
            </a:r>
          </a:p>
        </p:txBody>
      </p:sp>
      <p:sp>
        <p:nvSpPr>
          <p:cNvPr id="243" name="PlaceHolder 3">
            <a:extLst>
              <a:ext uri="{FF2B5EF4-FFF2-40B4-BE49-F238E27FC236}">
                <a16:creationId xmlns:a16="http://schemas.microsoft.com/office/drawing/2014/main" id="{6A0A50E6-0B60-6B41-19CB-3D06519E29E8}"/>
              </a:ext>
            </a:extLst>
          </p:cNvPr>
          <p:cNvSpPr>
            <a:spLocks noGrp="1"/>
          </p:cNvSpPr>
          <p:nvPr>
            <p:ph type="sldNum" idx="8"/>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57334113-E5B2-4E4D-8202-433273E5F683}" type="slidenum">
              <a:rPr lang="en-US" sz="1200" b="0" u="none" strike="noStrike">
                <a:solidFill>
                  <a:schemeClr val="dk1"/>
                </a:solidFill>
                <a:effectLst/>
                <a:uFillTx/>
                <a:latin typeface="+mn-lt"/>
                <a:ea typeface="+mn-ea"/>
              </a:rPr>
              <a:t>6</a:t>
            </a:fld>
            <a:endParaRPr lang="en-US" sz="1200" b="0" u="none" strike="noStrike">
              <a:solidFill>
                <a:srgbClr val="000000"/>
              </a:solidFill>
              <a:effectLst/>
              <a:uFillTx/>
              <a:latin typeface="Times New Roman"/>
            </a:endParaRPr>
          </a:p>
        </p:txBody>
      </p:sp>
    </p:spTree>
    <p:extLst>
      <p:ext uri="{BB962C8B-B14F-4D97-AF65-F5344CB8AC3E}">
        <p14:creationId xmlns:p14="http://schemas.microsoft.com/office/powerpoint/2010/main" val="3738767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PlaceHolder 1"/>
          <p:cNvSpPr>
            <a:spLocks noGrp="1" noRot="1" noChangeAspect="1"/>
          </p:cNvSpPr>
          <p:nvPr>
            <p:ph type="sldImg"/>
          </p:nvPr>
        </p:nvSpPr>
        <p:spPr>
          <a:xfrm>
            <a:off x="685800" y="1143000"/>
            <a:ext cx="5486400" cy="3086100"/>
          </a:xfrm>
          <a:prstGeom prst="rect">
            <a:avLst/>
          </a:prstGeom>
          <a:ln w="0">
            <a:noFill/>
          </a:ln>
        </p:spPr>
      </p:sp>
      <p:sp>
        <p:nvSpPr>
          <p:cNvPr id="245"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The rupture did not start on April 14.,During the 2023 major inspection, a flat bar used during alignment work ended up in the flex-hose area and was not found during </a:t>
            </a:r>
            <a:r>
              <a:rPr lang="en-US" sz="2000" b="0" u="none" strike="noStrike" dirty="0" err="1">
                <a:solidFill>
                  <a:srgbClr val="000000"/>
                </a:solidFill>
                <a:effectLst/>
                <a:uFillTx/>
                <a:latin typeface="Arial"/>
              </a:rPr>
              <a:t>closeout.,In</a:t>
            </a:r>
            <a:r>
              <a:rPr lang="en-US" sz="2000" b="0" u="none" strike="noStrike" dirty="0">
                <a:solidFill>
                  <a:srgbClr val="000000"/>
                </a:solidFill>
                <a:effectLst/>
                <a:uFillTx/>
                <a:latin typeface="Arial"/>
              </a:rPr>
              <a:t> May 2025, damage was discovered. With OEM lead time not practical, a custom like-kind replacement was ordered from a local vendor with the GE specification drawing provided. About 11 months later, that replacement </a:t>
            </a:r>
            <a:r>
              <a:rPr lang="en-US" sz="2000" b="0" u="none" strike="noStrike" dirty="0" err="1">
                <a:solidFill>
                  <a:srgbClr val="000000"/>
                </a:solidFill>
                <a:effectLst/>
                <a:uFillTx/>
                <a:latin typeface="Arial"/>
              </a:rPr>
              <a:t>ruptured.,This</a:t>
            </a:r>
            <a:r>
              <a:rPr lang="en-US" sz="2000" b="0" u="none" strike="noStrike" dirty="0">
                <a:solidFill>
                  <a:srgbClr val="000000"/>
                </a:solidFill>
                <a:effectLst/>
                <a:uFillTx/>
                <a:latin typeface="Arial"/>
              </a:rPr>
              <a:t> is a relatable Plant Manager tension: returning the unit to service versus fully verifying a non-OEM critical component.,,[Sources],Ferndale - CT-A CPD Line Rupture RCA Draft2.xlsx, Timeline worksheet.</a:t>
            </a:r>
          </a:p>
        </p:txBody>
      </p:sp>
      <p:sp>
        <p:nvSpPr>
          <p:cNvPr id="246" name="PlaceHolder 3"/>
          <p:cNvSpPr>
            <a:spLocks noGrp="1"/>
          </p:cNvSpPr>
          <p:nvPr>
            <p:ph type="sldNum" idx="9"/>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658FD47B-F6E2-45E3-B8BD-20A90442212E}" type="slidenum">
              <a:rPr lang="en-US" sz="1200" b="0" u="none" strike="noStrike">
                <a:solidFill>
                  <a:schemeClr val="dk1"/>
                </a:solidFill>
                <a:effectLst/>
                <a:uFillTx/>
                <a:latin typeface="+mn-lt"/>
                <a:ea typeface="+mn-ea"/>
              </a:rPr>
              <a:t>7</a:t>
            </a:fld>
            <a:endParaRPr lang="en-US" sz="1200" b="0" u="none" strike="noStrike">
              <a:solidFill>
                <a:srgbClr val="000000"/>
              </a:solidFill>
              <a:effectLst/>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PlaceHolder 1"/>
          <p:cNvSpPr>
            <a:spLocks noGrp="1" noRot="1" noChangeAspect="1"/>
          </p:cNvSpPr>
          <p:nvPr>
            <p:ph type="sldImg"/>
          </p:nvPr>
        </p:nvSpPr>
        <p:spPr>
          <a:xfrm>
            <a:off x="685800" y="1143000"/>
            <a:ext cx="5486400" cy="3086100"/>
          </a:xfrm>
          <a:prstGeom prst="rect">
            <a:avLst/>
          </a:prstGeom>
          <a:ln w="0">
            <a:noFill/>
          </a:ln>
        </p:spPr>
      </p:sp>
      <p:sp>
        <p:nvSpPr>
          <p:cNvPr id="24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a:solidFill>
                  <a:srgbClr val="000000"/>
                </a:solidFill>
                <a:effectLst/>
                <a:uFillTx/>
                <a:latin typeface="Arial"/>
              </a:rPr>
              <a:t>Group the RCA into three management-level contributors rather than walking through the full cause map.,First, replacement QA/QC. We did not have the final engineering verification, drawing review, material/specification comparison and documented testing we would want for a high-pressure, high-temperature component.,Second, mechanical integrity. A broken pipe hanger could add stress, strain or vibration to the flex connection.,Third, personnel exposure. Routine rounds put people near high-energy piping and automatic CO₂ suppression equipment.,Important: do not make this a vendor-blame story. Our acceptance process did not fully prove the component was fit for the actual service.,,[Sources],Ferndale - CT-A CPD Line Rupture RCA Draft2.xlsx, Timeline and Solutions worksheets; vendor documentation.</a:t>
            </a:r>
          </a:p>
        </p:txBody>
      </p:sp>
      <p:sp>
        <p:nvSpPr>
          <p:cNvPr id="249" name="PlaceHolder 3"/>
          <p:cNvSpPr>
            <a:spLocks noGrp="1"/>
          </p:cNvSpPr>
          <p:nvPr>
            <p:ph type="sldNum" idx="10"/>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DE3B2497-903B-48B2-BF29-7B04CAFFC899}" type="slidenum">
              <a:rPr lang="en-US" sz="1200" b="0" u="none" strike="noStrike">
                <a:solidFill>
                  <a:schemeClr val="dk1"/>
                </a:solidFill>
                <a:effectLst/>
                <a:uFillTx/>
                <a:latin typeface="+mn-lt"/>
                <a:ea typeface="+mn-ea"/>
              </a:rPr>
              <a:t>8</a:t>
            </a:fld>
            <a:endParaRPr lang="en-US" sz="1200" b="0" u="none" strike="noStrike">
              <a:solidFill>
                <a:srgbClr val="000000"/>
              </a:solidFill>
              <a:effectLst/>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PlaceHolder 1"/>
          <p:cNvSpPr>
            <a:spLocks noGrp="1" noRot="1" noChangeAspect="1"/>
          </p:cNvSpPr>
          <p:nvPr>
            <p:ph type="sldImg"/>
          </p:nvPr>
        </p:nvSpPr>
        <p:spPr>
          <a:xfrm>
            <a:off x="685800" y="1143000"/>
            <a:ext cx="5486400" cy="3086100"/>
          </a:xfrm>
          <a:prstGeom prst="rect">
            <a:avLst/>
          </a:prstGeom>
          <a:ln w="0">
            <a:noFill/>
          </a:ln>
        </p:spPr>
      </p:sp>
      <p:sp>
        <p:nvSpPr>
          <p:cNvPr id="251"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indent="0">
              <a:lnSpc>
                <a:spcPct val="100000"/>
              </a:lnSpc>
              <a:buNone/>
            </a:pPr>
            <a:r>
              <a:rPr lang="en-US" sz="2000" b="0" u="none" strike="noStrike" dirty="0">
                <a:solidFill>
                  <a:srgbClr val="000000"/>
                </a:solidFill>
                <a:effectLst/>
                <a:uFillTx/>
                <a:latin typeface="Arial"/>
              </a:rPr>
              <a:t>The easy response would have been to replace the hose and move on. The RCA pushed us to look at the management system around the </a:t>
            </a:r>
            <a:r>
              <a:rPr lang="en-US" sz="2000" b="0" u="none" strike="noStrike" dirty="0" err="1">
                <a:solidFill>
                  <a:srgbClr val="000000"/>
                </a:solidFill>
                <a:effectLst/>
                <a:uFillTx/>
                <a:latin typeface="Arial"/>
              </a:rPr>
              <a:t>event.,A</a:t>
            </a:r>
            <a:r>
              <a:rPr lang="en-US" sz="2000" b="0" u="none" strike="noStrike" dirty="0">
                <a:solidFill>
                  <a:srgbClr val="000000"/>
                </a:solidFill>
                <a:effectLst/>
                <a:uFillTx/>
                <a:latin typeface="Arial"/>
              </a:rPr>
              <a:t> key addition for this presentation: an MOC was not conducted because the replacement was treated as like-in-kind. That decision makes the quality-control lesson even more </a:t>
            </a:r>
            <a:r>
              <a:rPr lang="en-US" sz="2000" b="0" u="none" strike="noStrike" dirty="0" err="1">
                <a:solidFill>
                  <a:srgbClr val="000000"/>
                </a:solidFill>
                <a:effectLst/>
                <a:uFillTx/>
                <a:latin typeface="Arial"/>
              </a:rPr>
              <a:t>important.,For</a:t>
            </a:r>
            <a:r>
              <a:rPr lang="en-US" sz="2000" b="0" u="none" strike="noStrike" dirty="0">
                <a:solidFill>
                  <a:srgbClr val="000000"/>
                </a:solidFill>
                <a:effectLst/>
                <a:uFillTx/>
                <a:latin typeface="Arial"/>
              </a:rPr>
              <a:t> custom or like-kind components, we need stronger verification before acceptance. If there is meaningful uncertainty about equivalency, we should be willing to use the MOC </a:t>
            </a:r>
            <a:r>
              <a:rPr lang="en-US" sz="2000" b="0" u="none" strike="noStrike" dirty="0" err="1">
                <a:solidFill>
                  <a:srgbClr val="000000"/>
                </a:solidFill>
                <a:effectLst/>
                <a:uFillTx/>
                <a:latin typeface="Arial"/>
              </a:rPr>
              <a:t>process.,We</a:t>
            </a:r>
            <a:r>
              <a:rPr lang="en-US" sz="2000" b="0" u="none" strike="noStrike" dirty="0">
                <a:solidFill>
                  <a:srgbClr val="000000"/>
                </a:solidFill>
                <a:effectLst/>
                <a:uFillTx/>
                <a:latin typeface="Arial"/>
              </a:rPr>
              <a:t> also changed how we think about supports and routine turbine-compartment entry.,,[Sources],Ferndale - CT-A CPD Line Rupture RCA Draft2.xlsx, Solutions worksheet; user-provided management clarification regarding MOC and QC.</a:t>
            </a:r>
          </a:p>
        </p:txBody>
      </p:sp>
      <p:sp>
        <p:nvSpPr>
          <p:cNvPr id="252" name="PlaceHolder 3"/>
          <p:cNvSpPr>
            <a:spLocks noGrp="1"/>
          </p:cNvSpPr>
          <p:nvPr>
            <p:ph type="sldNum" idx="11"/>
          </p:nvPr>
        </p:nvSpPr>
        <p:spPr>
          <a:xfrm>
            <a:off x="3884760" y="8685360"/>
            <a:ext cx="2971440" cy="458280"/>
          </a:xfrm>
          <a:prstGeom prst="rect">
            <a:avLst/>
          </a:prstGeom>
          <a:noFill/>
          <a:ln w="0">
            <a:noFill/>
          </a:ln>
        </p:spPr>
        <p:txBody>
          <a:bodyPr lIns="91440" tIns="45720" rIns="91440" bIns="45720" anchor="b">
            <a:noAutofit/>
          </a:bodyPr>
          <a:lstStyle>
            <a:lvl1pPr indent="0" algn="r" defTabSz="914400">
              <a:lnSpc>
                <a:spcPct val="100000"/>
              </a:lnSpc>
              <a:buNone/>
              <a:defRPr lang="en-US" sz="1200" b="0" u="none" strike="noStrike">
                <a:solidFill>
                  <a:schemeClr val="dk1"/>
                </a:solidFill>
                <a:effectLst/>
                <a:uFillTx/>
                <a:latin typeface="+mn-lt"/>
                <a:ea typeface="+mn-ea"/>
              </a:defRPr>
            </a:lvl1pPr>
          </a:lstStyle>
          <a:p>
            <a:pPr indent="0" algn="r" defTabSz="914400">
              <a:lnSpc>
                <a:spcPct val="100000"/>
              </a:lnSpc>
              <a:buNone/>
            </a:pPr>
            <a:fld id="{A09CF92F-D6C5-465D-998D-729657F3573E}" type="slidenum">
              <a:rPr lang="en-US" sz="1200" b="0" u="none" strike="noStrike">
                <a:solidFill>
                  <a:schemeClr val="dk1"/>
                </a:solidFill>
                <a:effectLst/>
                <a:uFillTx/>
                <a:latin typeface="+mn-lt"/>
                <a:ea typeface="+mn-ea"/>
              </a:rPr>
              <a:t>9</a:t>
            </a:fld>
            <a:endParaRPr lang="en-US"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DEFAUL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NAES">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28600" y="658368"/>
            <a:ext cx="11731752" cy="0"/>
          </a:xfrm>
          <a:prstGeom prst="line">
            <a:avLst/>
          </a:prstGeom>
          <a:noFill/>
          <a:ln w="12700">
            <a:solidFill>
              <a:srgbClr val="666666"/>
            </a:solidFill>
            <a:prstDash val="solid"/>
          </a:ln>
        </p:spPr>
        <p:txBody>
          <a:bodyPr/>
          <a:lstStyle/>
          <a:p>
            <a:endParaRPr lang="en-US"/>
          </a:p>
        </p:txBody>
      </p:sp>
      <p:sp>
        <p:nvSpPr>
          <p:cNvPr id="3" name="Text 1"/>
          <p:cNvSpPr/>
          <p:nvPr/>
        </p:nvSpPr>
        <p:spPr>
          <a:xfrm>
            <a:off x="11247120" y="146304"/>
            <a:ext cx="640080" cy="228600"/>
          </a:xfrm>
          <a:prstGeom prst="rect">
            <a:avLst/>
          </a:prstGeom>
          <a:noFill/>
          <a:ln/>
        </p:spPr>
        <p:txBody>
          <a:bodyPr wrap="square" lIns="0" tIns="0" rIns="0" bIns="0" rtlCol="0" anchor="ctr"/>
          <a:lstStyle/>
          <a:p>
            <a:pPr marL="0" indent="0" algn="r">
              <a:buNone/>
            </a:pPr>
            <a:r>
              <a:rPr lang="en-US" sz="1000" b="1" dirty="0">
                <a:solidFill>
                  <a:srgbClr val="555555"/>
                </a:solidFill>
                <a:latin typeface="Arial" pitchFamily="34" charset="0"/>
                <a:ea typeface="Arial" pitchFamily="34" charset="-122"/>
                <a:cs typeface="Arial" pitchFamily="34" charset="-120"/>
              </a:rPr>
              <a:t>NAES</a:t>
            </a:r>
            <a:endParaRPr lang="en-US" sz="1000" dirty="0"/>
          </a:p>
        </p:txBody>
      </p:sp>
      <p:sp>
        <p:nvSpPr>
          <p:cNvPr id="25" name="Slide Number Placeholder 0"/>
          <p:cNvSpPr>
            <a:spLocks noGrp="1"/>
          </p:cNvSpPr>
          <p:nvPr>
            <p:ph type="sldNum" sz="quarter" idx="4294967295"/>
          </p:nvPr>
        </p:nvSpPr>
        <p:spPr>
          <a:xfrm>
            <a:off x="11658600" y="6601968"/>
            <a:ext cx="228600" cy="164592"/>
          </a:xfrm>
          <a:prstGeom prst="rect">
            <a:avLst/>
          </a:prstGeom>
          <a:extLst>
            <a:ext uri="{C572A759-6A51-4108-AA02-DFA0A04FC94B}">
              <ma14:wrappingTextBoxFlag xmlns:ma14="http://schemas.microsoft.com/office/mac/drawingml/2011/main" xmlns="" val="0"/>
            </a:ext>
          </a:extLst>
        </p:spPr>
        <p:txBody>
          <a:bodyPr/>
          <a:lstStyle>
            <a:lvl1pPr>
              <a:defRPr sz="800">
                <a:solidFill>
                  <a:srgbClr val="FFFFFF"/>
                </a:solidFill>
              </a:defRPr>
            </a:lvl1pPr>
          </a:lstStyle>
          <a:p>
            <a:pPr algn="r"/>
            <a:fld id="{F7021451-1387-4CA6-816F-3879F97B5CBC}" type="slidenum">
              <a:rPr lang="en-US" b="0"/>
              <a:t>‹#›</a:t>
            </a:fld>
            <a:endParaRPr lang="en-US"/>
          </a:p>
        </p:txBody>
      </p:sp>
    </p:spTree>
    <p:extLst>
      <p:ext uri="{BB962C8B-B14F-4D97-AF65-F5344CB8AC3E}">
        <p14:creationId xmlns:p14="http://schemas.microsoft.com/office/powerpoint/2010/main" val="1632936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ontent Slide">
    <p:spTree>
      <p:nvGrpSpPr>
        <p:cNvPr id="1" name=""/>
        <p:cNvGrpSpPr/>
        <p:nvPr/>
      </p:nvGrpSpPr>
      <p:grpSpPr>
        <a:xfrm>
          <a:off x="0" y="0"/>
          <a:ext cx="0" cy="0"/>
          <a:chOff x="0" y="0"/>
          <a:chExt cx="0" cy="0"/>
        </a:xfrm>
      </p:grpSpPr>
      <p:sp>
        <p:nvSpPr>
          <p:cNvPr id="7" name="Rectangle 6"/>
          <p:cNvSpPr/>
          <p:nvPr userDrawn="1"/>
        </p:nvSpPr>
        <p:spPr>
          <a:xfrm>
            <a:off x="0" y="6434802"/>
            <a:ext cx="12192000" cy="451774"/>
          </a:xfrm>
          <a:prstGeom prst="rect">
            <a:avLst/>
          </a:prstGeom>
          <a:solidFill>
            <a:srgbClr val="C609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Slide Number Placeholder 5"/>
          <p:cNvSpPr>
            <a:spLocks noGrp="1"/>
          </p:cNvSpPr>
          <p:nvPr>
            <p:ph type="sldNum" sz="quarter" idx="12"/>
          </p:nvPr>
        </p:nvSpPr>
        <p:spPr>
          <a:xfrm>
            <a:off x="8610600" y="6406230"/>
            <a:ext cx="2743200" cy="365125"/>
          </a:xfrm>
        </p:spPr>
        <p:txBody>
          <a:bodyPr/>
          <a:lstStyle>
            <a:lvl1pPr>
              <a:defRPr>
                <a:solidFill>
                  <a:schemeClr val="bg1"/>
                </a:solidFill>
              </a:defRPr>
            </a:lvl1pPr>
          </a:lstStyle>
          <a:p>
            <a:fld id="{DEA8C401-A2BD-4D06-97FE-3AA57410EB38}" type="slidenum">
              <a:rPr lang="en-US" smtClean="0"/>
              <a:pPr/>
              <a:t>‹#›</a:t>
            </a:fld>
            <a:endParaRPr lang="en-US"/>
          </a:p>
        </p:txBody>
      </p:sp>
      <p:sp>
        <p:nvSpPr>
          <p:cNvPr id="9" name="Rectangle 8"/>
          <p:cNvSpPr/>
          <p:nvPr userDrawn="1"/>
        </p:nvSpPr>
        <p:spPr>
          <a:xfrm>
            <a:off x="0" y="6273223"/>
            <a:ext cx="12192000" cy="133004"/>
          </a:xfrm>
          <a:prstGeom prst="rect">
            <a:avLst/>
          </a:prstGeom>
          <a:solidFill>
            <a:srgbClr val="434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p:cNvSpPr/>
          <p:nvPr userDrawn="1"/>
        </p:nvSpPr>
        <p:spPr>
          <a:xfrm>
            <a:off x="0" y="689841"/>
            <a:ext cx="12192000" cy="133004"/>
          </a:xfrm>
          <a:prstGeom prst="rect">
            <a:avLst/>
          </a:prstGeom>
          <a:solidFill>
            <a:srgbClr val="434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pic>
        <p:nvPicPr>
          <p:cNvPr id="3" name="Picture 2">
            <a:extLst>
              <a:ext uri="{FF2B5EF4-FFF2-40B4-BE49-F238E27FC236}">
                <a16:creationId xmlns:a16="http://schemas.microsoft.com/office/drawing/2014/main" id="{E6D74FC7-CF05-48E9-8A81-6FC1A2AB0C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77052" y="86645"/>
            <a:ext cx="1684716" cy="560770"/>
          </a:xfrm>
          <a:prstGeom prst="rect">
            <a:avLst/>
          </a:prstGeom>
        </p:spPr>
      </p:pic>
    </p:spTree>
    <p:extLst>
      <p:ext uri="{BB962C8B-B14F-4D97-AF65-F5344CB8AC3E}">
        <p14:creationId xmlns:p14="http://schemas.microsoft.com/office/powerpoint/2010/main" val="41716189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en-US" sz="1800" b="0" u="none" strike="noStrike">
                <a:solidFill>
                  <a:schemeClr val="dk1"/>
                </a:solidFill>
                <a:effectLst/>
                <a:uFillTx/>
                <a:latin typeface="Calibri"/>
              </a:rPr>
              <a:t>Click to edit the title text format</a:t>
            </a:r>
          </a:p>
        </p:txBody>
      </p:sp>
      <p:sp>
        <p:nvSpPr>
          <p:cNvPr id="3"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u="none" strike="noStrike">
                <a:solidFill>
                  <a:schemeClr val="dk1"/>
                </a:solidFill>
                <a:effectLst/>
                <a:uFillTx/>
                <a:latin typeface="Calibri"/>
              </a:rPr>
              <a:t>Click to edit the outline text format</a:t>
            </a:r>
          </a:p>
          <a:p>
            <a:pPr marL="864000" lvl="1" indent="-324000">
              <a:spcBef>
                <a:spcPts val="1134"/>
              </a:spcBef>
              <a:buClr>
                <a:srgbClr val="000000"/>
              </a:buClr>
              <a:buSzPct val="75000"/>
              <a:buFont typeface="Symbol" charset="2"/>
              <a:buChar char=""/>
            </a:pPr>
            <a:r>
              <a:rPr lang="en-US" sz="2400" b="0" u="none" strike="noStrike">
                <a:solidFill>
                  <a:schemeClr val="dk1"/>
                </a:solidFill>
                <a:effectLst/>
                <a:uFillTx/>
                <a:latin typeface="Calibri"/>
              </a:rPr>
              <a:t>Second Outline Level</a:t>
            </a:r>
          </a:p>
          <a:p>
            <a:pPr marL="1296000" lvl="2" indent="-288000">
              <a:spcBef>
                <a:spcPts val="850"/>
              </a:spcBef>
              <a:buClr>
                <a:srgbClr val="000000"/>
              </a:buClr>
              <a:buSzPct val="45000"/>
              <a:buFont typeface="Wingdings" charset="2"/>
              <a:buChar char=""/>
            </a:pPr>
            <a:r>
              <a:rPr lang="en-US" sz="2000" b="0" u="none" strike="noStrike">
                <a:solidFill>
                  <a:schemeClr val="dk1"/>
                </a:solidFill>
                <a:effectLst/>
                <a:uFillTx/>
                <a:latin typeface="Calibri"/>
              </a:rPr>
              <a:t>Third Outline Level</a:t>
            </a:r>
          </a:p>
          <a:p>
            <a:pPr marL="1728000" lvl="3" indent="-216000">
              <a:spcBef>
                <a:spcPts val="567"/>
              </a:spcBef>
              <a:buClr>
                <a:srgbClr val="000000"/>
              </a:buClr>
              <a:buSzPct val="75000"/>
              <a:buFont typeface="Symbol" charset="2"/>
              <a:buChar char=""/>
            </a:pPr>
            <a:r>
              <a:rPr lang="en-US" sz="2000" b="0" u="none" strike="noStrike">
                <a:solidFill>
                  <a:schemeClr val="dk1"/>
                </a:solidFill>
                <a:effectLst/>
                <a:uFillTx/>
                <a:latin typeface="Calibri"/>
              </a:rPr>
              <a:t>Fourth Outline Level</a:t>
            </a:r>
          </a:p>
          <a:p>
            <a:pPr marL="2160000" lvl="4"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Fifth Outline Level</a:t>
            </a:r>
          </a:p>
          <a:p>
            <a:pPr marL="2592000" lvl="5"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p>
          <a:p>
            <a:pPr marL="3024000" lvl="6" indent="-216000">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ea typeface="Calibri"/>
              </a:rPr>
              <a:t>Terry Grumbles</a:t>
            </a:r>
            <a:endParaRPr lang="en-US" sz="2800" b="0" u="none" strike="noStrike" dirty="0">
              <a:solidFill>
                <a:srgbClr val="000000"/>
              </a:solidFill>
              <a:effectLst/>
              <a:uFillTx/>
              <a:latin typeface="Arial"/>
            </a:endParaRPr>
          </a:p>
        </p:txBody>
      </p:sp>
      <p:pic>
        <p:nvPicPr>
          <p:cNvPr id="16"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17"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8"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9"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2</a:t>
            </a:r>
            <a:endParaRPr lang="en-US" sz="700" b="0" u="none" strike="noStrike">
              <a:solidFill>
                <a:srgbClr val="000000"/>
              </a:solidFill>
              <a:effectLst/>
              <a:uFillTx/>
              <a:latin typeface="Arial"/>
            </a:endParaRPr>
          </a:p>
        </p:txBody>
      </p:sp>
      <p:pic>
        <p:nvPicPr>
          <p:cNvPr id="20" name="Image 1" descr="/mnt/data/prelim_work/front_media/image18.png"/>
          <p:cNvPicPr/>
          <p:nvPr/>
        </p:nvPicPr>
        <p:blipFill>
          <a:blip r:embed="rId4"/>
          <a:stretch/>
        </p:blipFill>
        <p:spPr>
          <a:xfrm>
            <a:off x="527040" y="1051560"/>
            <a:ext cx="2008800" cy="2057040"/>
          </a:xfrm>
          <a:prstGeom prst="rect">
            <a:avLst/>
          </a:prstGeom>
          <a:noFill/>
          <a:ln w="0">
            <a:noFill/>
          </a:ln>
        </p:spPr>
      </p:pic>
      <p:pic>
        <p:nvPicPr>
          <p:cNvPr id="21" name="Image 2" descr="/mnt/data/prelim_work/front_media/image19.jpeg"/>
          <p:cNvPicPr>
            <a:picLocks noChangeAspect="1"/>
          </p:cNvPicPr>
          <p:nvPr/>
        </p:nvPicPr>
        <p:blipFill>
          <a:blip r:embed="rId5"/>
          <a:srcRect l="4893" t="13263" r="12661" b="4523"/>
          <a:stretch>
            <a:fillRect/>
          </a:stretch>
        </p:blipFill>
        <p:spPr>
          <a:xfrm>
            <a:off x="2964656" y="607943"/>
            <a:ext cx="8724424" cy="5798539"/>
          </a:xfrm>
          <a:prstGeom prst="rect">
            <a:avLst/>
          </a:prstGeom>
          <a:noFill/>
          <a:ln w="0">
            <a:noFill/>
          </a:ln>
        </p:spPr>
      </p:pic>
      <p:sp>
        <p:nvSpPr>
          <p:cNvPr id="22" name="Text 4"/>
          <p:cNvSpPr/>
          <p:nvPr/>
        </p:nvSpPr>
        <p:spPr>
          <a:xfrm>
            <a:off x="502920" y="3429000"/>
            <a:ext cx="205704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000" b="1" u="none" strike="noStrike" dirty="0">
                <a:solidFill>
                  <a:srgbClr val="3A3A3C"/>
                </a:solidFill>
                <a:effectLst/>
                <a:uFillTx/>
                <a:latin typeface="Calibri"/>
              </a:rPr>
              <a:t>PROTECT YOUR 4</a:t>
            </a:r>
            <a:endParaRPr lang="en-US" sz="2000" b="0" u="none" strike="noStrike" dirty="0">
              <a:solidFill>
                <a:srgbClr val="000000"/>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IT Network Failure</a:t>
            </a:r>
            <a:endParaRPr lang="en-US" sz="3200" b="0" u="none" strike="noStrike" dirty="0">
              <a:solidFill>
                <a:srgbClr val="000000"/>
              </a:solidFill>
              <a:effectLst/>
              <a:uFillTx/>
              <a:latin typeface="Arial"/>
            </a:endParaRPr>
          </a:p>
        </p:txBody>
      </p:sp>
      <p:pic>
        <p:nvPicPr>
          <p:cNvPr id="114"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115"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16"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7"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9</a:t>
            </a:r>
            <a:endParaRPr lang="en-US" sz="700" b="0" u="none" strike="noStrike">
              <a:solidFill>
                <a:srgbClr val="000000"/>
              </a:solidFill>
              <a:effectLst/>
              <a:uFillTx/>
              <a:latin typeface="Arial"/>
            </a:endParaRPr>
          </a:p>
        </p:txBody>
      </p:sp>
      <p:sp>
        <p:nvSpPr>
          <p:cNvPr id="118" name="Shape 4"/>
          <p:cNvSpPr/>
          <p:nvPr/>
        </p:nvSpPr>
        <p:spPr>
          <a:xfrm>
            <a:off x="594360" y="1234440"/>
            <a:ext cx="11018160" cy="4434480"/>
          </a:xfrm>
          <a:prstGeom prst="rect">
            <a:avLst/>
          </a:prstGeom>
          <a:solidFill>
            <a:srgbClr val="10283B"/>
          </a:solidFill>
          <a:ln w="12700">
            <a:solidFill>
              <a:srgbClr val="10283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19" name="Text 5"/>
          <p:cNvSpPr/>
          <p:nvPr/>
        </p:nvSpPr>
        <p:spPr>
          <a:xfrm>
            <a:off x="960120" y="2542428"/>
            <a:ext cx="10240920" cy="1096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4800" b="1" u="none" strike="noStrike" dirty="0">
                <a:solidFill>
                  <a:srgbClr val="FFFFFF"/>
                </a:solidFill>
                <a:effectLst/>
                <a:uFillTx/>
                <a:latin typeface="Calibri"/>
              </a:rPr>
              <a:t>IT Network Failure</a:t>
            </a:r>
          </a:p>
          <a:p>
            <a:pPr algn="ctr" defTabSz="914400">
              <a:lnSpc>
                <a:spcPct val="100000"/>
              </a:lnSpc>
              <a:tabLst>
                <a:tab pos="0" algn="l"/>
              </a:tabLst>
            </a:pPr>
            <a:endParaRPr lang="en-US" sz="4800" b="1" dirty="0">
              <a:solidFill>
                <a:srgbClr val="FFFFFF"/>
              </a:solidFill>
              <a:latin typeface="Calibri"/>
            </a:endParaRPr>
          </a:p>
          <a:p>
            <a:pPr algn="ctr" defTabSz="914400">
              <a:lnSpc>
                <a:spcPct val="100000"/>
              </a:lnSpc>
              <a:tabLst>
                <a:tab pos="0" algn="l"/>
              </a:tabLst>
            </a:pPr>
            <a:r>
              <a:rPr lang="en-US" sz="4800" b="1" u="none" strike="noStrike" dirty="0">
                <a:solidFill>
                  <a:srgbClr val="FFFFFF"/>
                </a:solidFill>
                <a:effectLst/>
                <a:uFillTx/>
                <a:latin typeface="Calibri"/>
              </a:rPr>
              <a:t>The technical attack exposed a management and contract problem.</a:t>
            </a:r>
            <a:endParaRPr lang="en-US" sz="4800" b="0" u="none" strike="noStrike" dirty="0">
              <a:solidFill>
                <a:srgbClr val="000000"/>
              </a:solidFill>
              <a:effectLst/>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IT Network Failure | What Happened?</a:t>
            </a:r>
            <a:endParaRPr lang="en-US" sz="3200" b="0" u="none" strike="noStrike" dirty="0">
              <a:solidFill>
                <a:srgbClr val="000000"/>
              </a:solidFill>
              <a:effectLst/>
              <a:uFillTx/>
              <a:latin typeface="Arial"/>
            </a:endParaRPr>
          </a:p>
        </p:txBody>
      </p:sp>
      <p:pic>
        <p:nvPicPr>
          <p:cNvPr id="122"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123"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24"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5"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10</a:t>
            </a:r>
            <a:endParaRPr lang="en-US" sz="700" b="0" u="none" strike="noStrike">
              <a:solidFill>
                <a:srgbClr val="000000"/>
              </a:solidFill>
              <a:effectLst/>
              <a:uFillTx/>
              <a:latin typeface="Arial"/>
            </a:endParaRPr>
          </a:p>
        </p:txBody>
      </p:sp>
      <p:sp>
        <p:nvSpPr>
          <p:cNvPr id="126" name="Shape 4"/>
          <p:cNvSpPr/>
          <p:nvPr/>
        </p:nvSpPr>
        <p:spPr>
          <a:xfrm>
            <a:off x="182881" y="1101254"/>
            <a:ext cx="4388760" cy="4434481"/>
          </a:xfrm>
          <a:prstGeom prst="roundRect">
            <a:avLst>
              <a:gd name="adj" fmla="val 16667"/>
            </a:avLst>
          </a:prstGeom>
          <a:solidFill>
            <a:srgbClr val="10283B"/>
          </a:solidFill>
          <a:ln w="12700">
            <a:solidFill>
              <a:srgbClr val="10283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7" name="Text 5"/>
          <p:cNvSpPr/>
          <p:nvPr/>
        </p:nvSpPr>
        <p:spPr>
          <a:xfrm>
            <a:off x="795129" y="1512735"/>
            <a:ext cx="30171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800" b="1" u="none" strike="noStrike">
                <a:solidFill>
                  <a:srgbClr val="FFFFFF"/>
                </a:solidFill>
                <a:effectLst/>
                <a:uFillTx/>
                <a:latin typeface="Calibri"/>
              </a:rPr>
              <a:t>JANUARY 2026</a:t>
            </a:r>
            <a:endParaRPr lang="en-US" sz="2800" b="0" u="none" strike="noStrike">
              <a:solidFill>
                <a:srgbClr val="000000"/>
              </a:solidFill>
              <a:effectLst/>
              <a:uFillTx/>
              <a:latin typeface="Arial"/>
            </a:endParaRPr>
          </a:p>
        </p:txBody>
      </p:sp>
      <p:sp>
        <p:nvSpPr>
          <p:cNvPr id="128" name="Text 6"/>
          <p:cNvSpPr/>
          <p:nvPr/>
        </p:nvSpPr>
        <p:spPr>
          <a:xfrm>
            <a:off x="341905" y="1421296"/>
            <a:ext cx="4039262" cy="433544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800" b="0" u="none" strike="noStrike" dirty="0">
                <a:solidFill>
                  <a:srgbClr val="FFFFFF"/>
                </a:solidFill>
                <a:effectLst/>
                <a:uFillTx/>
                <a:latin typeface="Calibri"/>
              </a:rPr>
              <a:t>INC ransomware was deployed to the Ferndale IT environment after initial access through a vulnerable remote-support system associated with the IT support vendor.</a:t>
            </a:r>
            <a:endParaRPr lang="en-US" sz="2800" b="0" u="none" strike="noStrike" dirty="0">
              <a:solidFill>
                <a:srgbClr val="000000"/>
              </a:solidFill>
              <a:effectLst/>
              <a:uFillTx/>
              <a:latin typeface="Arial"/>
            </a:endParaRPr>
          </a:p>
        </p:txBody>
      </p:sp>
      <p:sp>
        <p:nvSpPr>
          <p:cNvPr id="129" name="Text 7"/>
          <p:cNvSpPr/>
          <p:nvPr/>
        </p:nvSpPr>
        <p:spPr>
          <a:xfrm>
            <a:off x="4764817" y="746936"/>
            <a:ext cx="7131960" cy="2681704"/>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marL="342900" indent="-342900" defTabSz="914400">
              <a:lnSpc>
                <a:spcPct val="100000"/>
              </a:lnSpc>
              <a:buFont typeface="Arial" panose="020B0604020202020204" pitchFamily="34" charset="0"/>
              <a:buChar char="•"/>
              <a:tabLst>
                <a:tab pos="0" algn="l"/>
              </a:tabLst>
            </a:pPr>
            <a:r>
              <a:rPr lang="en-US" sz="2800" b="0" u="none" strike="noStrike" dirty="0">
                <a:solidFill>
                  <a:srgbClr val="3A3A3C"/>
                </a:solidFill>
                <a:effectLst/>
                <a:uFillTx/>
                <a:latin typeface="Calibri"/>
              </a:rPr>
              <a:t>Business IT impacted</a:t>
            </a:r>
            <a:endParaRPr lang="en-US" sz="2800" b="0" u="none" strike="noStrike" dirty="0">
              <a:solidFill>
                <a:srgbClr val="000000"/>
              </a:solidFill>
              <a:effectLst/>
              <a:uFillTx/>
              <a:latin typeface="Arial"/>
            </a:endParaRPr>
          </a:p>
          <a:p>
            <a:pPr marL="342900" indent="-342900" defTabSz="914400">
              <a:lnSpc>
                <a:spcPct val="100000"/>
              </a:lnSpc>
              <a:buFont typeface="Arial" panose="020B0604020202020204" pitchFamily="34" charset="0"/>
              <a:buChar char="•"/>
              <a:tabLst>
                <a:tab pos="0" algn="l"/>
              </a:tabLst>
            </a:pPr>
            <a:r>
              <a:rPr lang="en-US" sz="2800" b="0" u="none" strike="noStrike" dirty="0">
                <a:solidFill>
                  <a:srgbClr val="3A3A3C"/>
                </a:solidFill>
                <a:effectLst/>
                <a:uFillTx/>
                <a:latin typeface="Calibri"/>
              </a:rPr>
              <a:t>Incident-response investigation launched</a:t>
            </a:r>
            <a:endParaRPr lang="en-US" sz="2800" b="0" u="none" strike="noStrike" dirty="0">
              <a:solidFill>
                <a:srgbClr val="000000"/>
              </a:solidFill>
              <a:effectLst/>
              <a:uFillTx/>
              <a:latin typeface="Arial"/>
            </a:endParaRPr>
          </a:p>
          <a:p>
            <a:pPr marL="342900" indent="-342900" defTabSz="914400">
              <a:lnSpc>
                <a:spcPct val="100000"/>
              </a:lnSpc>
              <a:buFont typeface="Arial" panose="020B0604020202020204" pitchFamily="34" charset="0"/>
              <a:buChar char="•"/>
              <a:tabLst>
                <a:tab pos="0" algn="l"/>
              </a:tabLst>
            </a:pPr>
            <a:r>
              <a:rPr lang="en-US" sz="2800" b="0" u="none" strike="noStrike" dirty="0">
                <a:solidFill>
                  <a:srgbClr val="3A3A3C"/>
                </a:solidFill>
                <a:effectLst/>
                <a:uFillTx/>
                <a:latin typeface="Calibri"/>
              </a:rPr>
              <a:t>Systems need to be rebuilt / restored</a:t>
            </a:r>
            <a:endParaRPr lang="en-US" sz="2800" b="0" u="none" strike="noStrike" dirty="0">
              <a:solidFill>
                <a:srgbClr val="000000"/>
              </a:solidFill>
              <a:effectLst/>
              <a:uFillTx/>
              <a:latin typeface="Arial"/>
            </a:endParaRPr>
          </a:p>
          <a:p>
            <a:pPr marL="342900" indent="-342900" defTabSz="914400">
              <a:lnSpc>
                <a:spcPct val="100000"/>
              </a:lnSpc>
              <a:buFont typeface="Arial" panose="020B0604020202020204" pitchFamily="34" charset="0"/>
              <a:buChar char="•"/>
              <a:tabLst>
                <a:tab pos="0" algn="l"/>
              </a:tabLst>
            </a:pPr>
            <a:r>
              <a:rPr lang="en-US" sz="2800" b="0" u="none" strike="noStrike" dirty="0">
                <a:solidFill>
                  <a:srgbClr val="3A3A3C"/>
                </a:solidFill>
                <a:effectLst/>
                <a:uFillTx/>
                <a:latin typeface="Calibri"/>
              </a:rPr>
              <a:t>Plant operations had to work around loss of normal business-network resources</a:t>
            </a:r>
          </a:p>
          <a:p>
            <a:pPr marL="342900" indent="-342900" defTabSz="914400">
              <a:lnSpc>
                <a:spcPct val="100000"/>
              </a:lnSpc>
              <a:buFont typeface="Arial" panose="020B0604020202020204" pitchFamily="34" charset="0"/>
              <a:buChar char="•"/>
              <a:tabLst>
                <a:tab pos="0" algn="l"/>
              </a:tabLst>
            </a:pPr>
            <a:r>
              <a:rPr lang="en-US" sz="2800" dirty="0">
                <a:solidFill>
                  <a:srgbClr val="3A3A3C"/>
                </a:solidFill>
                <a:latin typeface="Calibri"/>
              </a:rPr>
              <a:t>Backups were compromised</a:t>
            </a:r>
            <a:endParaRPr lang="en-US" sz="2800" b="0" u="none" strike="noStrike" dirty="0">
              <a:solidFill>
                <a:srgbClr val="000000"/>
              </a:solidFill>
              <a:effectLst/>
              <a:uFillTx/>
              <a:latin typeface="Arial"/>
            </a:endParaRPr>
          </a:p>
        </p:txBody>
      </p:sp>
      <p:sp>
        <p:nvSpPr>
          <p:cNvPr id="130" name="Shape 8"/>
          <p:cNvSpPr/>
          <p:nvPr/>
        </p:nvSpPr>
        <p:spPr>
          <a:xfrm>
            <a:off x="4892040" y="3892732"/>
            <a:ext cx="1508400" cy="731160"/>
          </a:xfrm>
          <a:prstGeom prst="chevron">
            <a:avLst>
              <a:gd name="adj" fmla="val 50000"/>
            </a:avLst>
          </a:prstGeom>
          <a:solidFill>
            <a:srgbClr val="E67E22"/>
          </a:solidFill>
          <a:ln w="12700">
            <a:solidFill>
              <a:srgbClr val="E67E22"/>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1" name="Shape 9"/>
          <p:cNvSpPr/>
          <p:nvPr/>
        </p:nvSpPr>
        <p:spPr>
          <a:xfrm>
            <a:off x="7308669" y="3941718"/>
            <a:ext cx="1508400" cy="731160"/>
          </a:xfrm>
          <a:prstGeom prst="chevron">
            <a:avLst>
              <a:gd name="adj" fmla="val 50000"/>
            </a:avLst>
          </a:prstGeom>
          <a:solidFill>
            <a:srgbClr val="4E87B5"/>
          </a:solidFill>
          <a:ln w="1270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2" name="Shape 10"/>
          <p:cNvSpPr/>
          <p:nvPr/>
        </p:nvSpPr>
        <p:spPr>
          <a:xfrm>
            <a:off x="9522463" y="3917224"/>
            <a:ext cx="1508400" cy="731160"/>
          </a:xfrm>
          <a:prstGeom prst="chevron">
            <a:avLst>
              <a:gd name="adj" fmla="val 50000"/>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33" name="Text 11"/>
          <p:cNvSpPr/>
          <p:nvPr/>
        </p:nvSpPr>
        <p:spPr>
          <a:xfrm>
            <a:off x="4754880" y="5048976"/>
            <a:ext cx="17370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800" b="1" u="none" strike="noStrike" dirty="0">
                <a:solidFill>
                  <a:srgbClr val="000000"/>
                </a:solidFill>
                <a:effectLst/>
                <a:uFillTx/>
                <a:latin typeface="Calibri"/>
              </a:rPr>
              <a:t>Vendor access</a:t>
            </a:r>
            <a:endParaRPr lang="en-US" sz="2800" b="0" u="none" strike="noStrike" dirty="0">
              <a:solidFill>
                <a:srgbClr val="000000"/>
              </a:solidFill>
              <a:effectLst/>
              <a:uFillTx/>
              <a:latin typeface="Arial"/>
            </a:endParaRPr>
          </a:p>
        </p:txBody>
      </p:sp>
      <p:sp>
        <p:nvSpPr>
          <p:cNvPr id="134" name="Text 12"/>
          <p:cNvSpPr/>
          <p:nvPr/>
        </p:nvSpPr>
        <p:spPr>
          <a:xfrm>
            <a:off x="6958420" y="5048976"/>
            <a:ext cx="191988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800" b="1" u="none" strike="noStrike" dirty="0">
                <a:solidFill>
                  <a:srgbClr val="000000"/>
                </a:solidFill>
                <a:effectLst/>
                <a:uFillTx/>
                <a:latin typeface="Calibri"/>
              </a:rPr>
              <a:t>Lateral movement</a:t>
            </a:r>
            <a:endParaRPr lang="en-US" sz="2800" b="0" u="none" strike="noStrike" dirty="0">
              <a:solidFill>
                <a:srgbClr val="000000"/>
              </a:solidFill>
              <a:effectLst/>
              <a:uFillTx/>
              <a:latin typeface="Arial"/>
            </a:endParaRPr>
          </a:p>
        </p:txBody>
      </p:sp>
      <p:sp>
        <p:nvSpPr>
          <p:cNvPr id="135" name="Text 13"/>
          <p:cNvSpPr/>
          <p:nvPr/>
        </p:nvSpPr>
        <p:spPr>
          <a:xfrm>
            <a:off x="9344841" y="4892040"/>
            <a:ext cx="2060666" cy="24492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800" b="1" u="none" strike="noStrike" dirty="0">
                <a:solidFill>
                  <a:srgbClr val="000000"/>
                </a:solidFill>
                <a:effectLst/>
                <a:uFillTx/>
                <a:latin typeface="Calibri"/>
              </a:rPr>
              <a:t>Ransomware</a:t>
            </a:r>
            <a:endParaRPr lang="en-US" sz="2800" b="0" u="none" strike="noStrike" dirty="0">
              <a:solidFill>
                <a:srgbClr val="000000"/>
              </a:solidFill>
              <a:effectLst/>
              <a:uFillTx/>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EA8C401-A2BD-4D06-97FE-3AA57410EB38}" type="slidenum">
              <a:rPr lang="en-US" smtClean="0"/>
              <a:pPr/>
              <a:t>12</a:t>
            </a:fld>
            <a:endParaRPr lang="en-US"/>
          </a:p>
        </p:txBody>
      </p:sp>
      <p:sp>
        <p:nvSpPr>
          <p:cNvPr id="3" name="TextBox 2"/>
          <p:cNvSpPr txBox="1"/>
          <p:nvPr/>
        </p:nvSpPr>
        <p:spPr>
          <a:xfrm>
            <a:off x="134987" y="33336"/>
            <a:ext cx="6457950" cy="646331"/>
          </a:xfrm>
          <a:prstGeom prst="rect">
            <a:avLst/>
          </a:prstGeom>
          <a:noFill/>
        </p:spPr>
        <p:txBody>
          <a:bodyPr wrap="square" rtlCol="0" anchor="ctr">
            <a:spAutoFit/>
          </a:bodyPr>
          <a:lstStyle/>
          <a:p>
            <a:pPr>
              <a:defRPr sz="2600" b="1">
                <a:solidFill>
                  <a:srgbClr val="000000"/>
                </a:solidFill>
              </a:defRPr>
            </a:pPr>
            <a:r>
              <a:rPr sz="3600" dirty="0"/>
              <a:t>It Was Never Just an IT Problem</a:t>
            </a:r>
          </a:p>
        </p:txBody>
      </p:sp>
      <p:sp>
        <p:nvSpPr>
          <p:cNvPr id="4" name="TextBox 3"/>
          <p:cNvSpPr txBox="1"/>
          <p:nvPr/>
        </p:nvSpPr>
        <p:spPr>
          <a:xfrm>
            <a:off x="1232034" y="1555238"/>
            <a:ext cx="9326880" cy="2123658"/>
          </a:xfrm>
          <a:prstGeom prst="rect">
            <a:avLst/>
          </a:prstGeom>
          <a:noFill/>
        </p:spPr>
        <p:txBody>
          <a:bodyPr wrap="square">
            <a:spAutoFit/>
          </a:bodyPr>
          <a:lstStyle/>
          <a:p>
            <a:pPr algn="ctr">
              <a:defRPr sz="1700">
                <a:solidFill>
                  <a:srgbClr val="505050"/>
                </a:solidFill>
              </a:defRPr>
            </a:pPr>
            <a:r>
              <a:rPr sz="4400" b="1" dirty="0"/>
              <a:t>A cyber event on the business IT network quickly became a plant-wide business continuity issue.</a:t>
            </a:r>
          </a:p>
        </p:txBody>
      </p:sp>
      <p:sp>
        <p:nvSpPr>
          <p:cNvPr id="24" name="Rounded Rectangle 23"/>
          <p:cNvSpPr/>
          <p:nvPr/>
        </p:nvSpPr>
        <p:spPr>
          <a:xfrm>
            <a:off x="1417320" y="5370897"/>
            <a:ext cx="9326880" cy="773871"/>
          </a:xfrm>
          <a:prstGeom prst="roundRect">
            <a:avLst/>
          </a:prstGeom>
          <a:solidFill>
            <a:srgbClr val="4646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600" b="1">
                <a:solidFill>
                  <a:srgbClr val="FFFFFF"/>
                </a:solidFill>
              </a:defRPr>
            </a:pPr>
            <a:r>
              <a:rPr sz="3200" dirty="0"/>
              <a:t>CYBERSECURITY IS A BUSINESS CONTINUITY RISK</a:t>
            </a:r>
          </a:p>
        </p:txBody>
      </p:sp>
    </p:spTree>
    <p:extLst>
      <p:ext uri="{BB962C8B-B14F-4D97-AF65-F5344CB8AC3E}">
        <p14:creationId xmlns:p14="http://schemas.microsoft.com/office/powerpoint/2010/main" val="3581961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82F0B-A2B2-E218-AC67-0423D43B190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767385-5072-BD4A-9086-7028143F6E6B}"/>
              </a:ext>
            </a:extLst>
          </p:cNvPr>
          <p:cNvSpPr>
            <a:spLocks noGrp="1"/>
          </p:cNvSpPr>
          <p:nvPr>
            <p:ph type="sldNum" sz="quarter" idx="12"/>
          </p:nvPr>
        </p:nvSpPr>
        <p:spPr/>
        <p:txBody>
          <a:bodyPr/>
          <a:lstStyle/>
          <a:p>
            <a:fld id="{DEA8C401-A2BD-4D06-97FE-3AA57410EB38}" type="slidenum">
              <a:rPr lang="en-US" smtClean="0"/>
              <a:pPr/>
              <a:t>13</a:t>
            </a:fld>
            <a:endParaRPr lang="en-US"/>
          </a:p>
        </p:txBody>
      </p:sp>
      <p:sp>
        <p:nvSpPr>
          <p:cNvPr id="6" name="Rectangle 5">
            <a:extLst>
              <a:ext uri="{FF2B5EF4-FFF2-40B4-BE49-F238E27FC236}">
                <a16:creationId xmlns:a16="http://schemas.microsoft.com/office/drawing/2014/main" id="{B4733E86-952F-8E9F-F6A9-4327D7232DF9}"/>
              </a:ext>
            </a:extLst>
          </p:cNvPr>
          <p:cNvSpPr/>
          <p:nvPr/>
        </p:nvSpPr>
        <p:spPr>
          <a:xfrm>
            <a:off x="0" y="19250"/>
            <a:ext cx="12192000"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descr="The diagram illustrates a cybersecurity event with various interconnected components such as accounts, payables, vendor payments, inventory, and environmental insurance, along with references to historical records.&#10;&#10;AI-generated content may be incorrect.">
            <a:extLst>
              <a:ext uri="{FF2B5EF4-FFF2-40B4-BE49-F238E27FC236}">
                <a16:creationId xmlns:a16="http://schemas.microsoft.com/office/drawing/2014/main" id="{D876D272-0C20-4E4B-07B1-8BB290B1B468}"/>
              </a:ext>
            </a:extLst>
          </p:cNvPr>
          <p:cNvPicPr>
            <a:picLocks noChangeAspect="1"/>
          </p:cNvPicPr>
          <p:nvPr/>
        </p:nvPicPr>
        <p:blipFill>
          <a:blip r:embed="rId3">
            <a:extLst>
              <a:ext uri="{28A0092B-C50C-407E-A947-70E740481C1C}">
                <a14:useLocalDpi xmlns:a14="http://schemas.microsoft.com/office/drawing/2010/main" val="0"/>
              </a:ext>
            </a:extLst>
          </a:blip>
          <a:srcRect b="2879"/>
          <a:stretch>
            <a:fillRect/>
          </a:stretch>
        </p:blipFill>
        <p:spPr>
          <a:xfrm>
            <a:off x="1548063" y="9624"/>
            <a:ext cx="9415112" cy="6858001"/>
          </a:xfrm>
          <a:prstGeom prst="rect">
            <a:avLst/>
          </a:prstGeom>
        </p:spPr>
      </p:pic>
    </p:spTree>
    <p:extLst>
      <p:ext uri="{BB962C8B-B14F-4D97-AF65-F5344CB8AC3E}">
        <p14:creationId xmlns:p14="http://schemas.microsoft.com/office/powerpoint/2010/main" val="3113379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6"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IT Network Failure | The Plant Manager Lesson</a:t>
            </a:r>
            <a:endParaRPr lang="en-US" sz="3200" b="0" u="none" strike="noStrike" dirty="0">
              <a:solidFill>
                <a:srgbClr val="000000"/>
              </a:solidFill>
              <a:effectLst/>
              <a:uFillTx/>
              <a:latin typeface="Arial"/>
            </a:endParaRPr>
          </a:p>
        </p:txBody>
      </p:sp>
      <p:pic>
        <p:nvPicPr>
          <p:cNvPr id="137"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138"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39"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40"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11</a:t>
            </a:r>
            <a:endParaRPr lang="en-US" sz="700" b="0" u="none" strike="noStrike">
              <a:solidFill>
                <a:srgbClr val="000000"/>
              </a:solidFill>
              <a:effectLst/>
              <a:uFillTx/>
              <a:latin typeface="Arial"/>
            </a:endParaRPr>
          </a:p>
        </p:txBody>
      </p:sp>
      <p:sp>
        <p:nvSpPr>
          <p:cNvPr id="141" name="Shape 4"/>
          <p:cNvSpPr/>
          <p:nvPr/>
        </p:nvSpPr>
        <p:spPr>
          <a:xfrm>
            <a:off x="128193" y="1325880"/>
            <a:ext cx="2655825" cy="3245760"/>
          </a:xfrm>
          <a:prstGeom prst="roundRect">
            <a:avLst>
              <a:gd name="adj" fmla="val 16667"/>
            </a:avLst>
          </a:prstGeom>
          <a:solidFill>
            <a:srgbClr val="F7F7F7"/>
          </a:solidFill>
          <a:ln w="12700">
            <a:solidFill>
              <a:srgbClr val="6B6F72"/>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42" name="Text 5"/>
          <p:cNvSpPr/>
          <p:nvPr/>
        </p:nvSpPr>
        <p:spPr>
          <a:xfrm>
            <a:off x="475160" y="1737360"/>
            <a:ext cx="205704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a:solidFill>
                  <a:srgbClr val="10283B"/>
                </a:solidFill>
                <a:effectLst/>
                <a:uFillTx/>
                <a:latin typeface="Calibri"/>
              </a:rPr>
              <a:t>Scope</a:t>
            </a:r>
            <a:endParaRPr lang="en-US" sz="3600" b="0" u="none" strike="noStrike">
              <a:solidFill>
                <a:srgbClr val="000000"/>
              </a:solidFill>
              <a:effectLst/>
              <a:uFillTx/>
              <a:latin typeface="Arial"/>
            </a:endParaRPr>
          </a:p>
        </p:txBody>
      </p:sp>
      <p:sp>
        <p:nvSpPr>
          <p:cNvPr id="143" name="Text 6"/>
          <p:cNvSpPr/>
          <p:nvPr/>
        </p:nvSpPr>
        <p:spPr>
          <a:xfrm>
            <a:off x="358248" y="2514600"/>
            <a:ext cx="2240424" cy="132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500" b="0" u="none" strike="noStrike" dirty="0">
                <a:solidFill>
                  <a:srgbClr val="3A3A3C"/>
                </a:solidFill>
                <a:effectLst/>
                <a:uFillTx/>
                <a:latin typeface="Calibri"/>
              </a:rPr>
              <a:t>Exactly what does the managed service provider own?</a:t>
            </a:r>
            <a:endParaRPr lang="en-US" sz="2500" b="0" u="none" strike="noStrike" dirty="0">
              <a:solidFill>
                <a:srgbClr val="000000"/>
              </a:solidFill>
              <a:effectLst/>
              <a:uFillTx/>
              <a:latin typeface="Arial"/>
            </a:endParaRPr>
          </a:p>
        </p:txBody>
      </p:sp>
      <p:sp>
        <p:nvSpPr>
          <p:cNvPr id="144" name="Shape 7"/>
          <p:cNvSpPr/>
          <p:nvPr/>
        </p:nvSpPr>
        <p:spPr>
          <a:xfrm>
            <a:off x="3053440" y="1334044"/>
            <a:ext cx="2922816" cy="3245760"/>
          </a:xfrm>
          <a:prstGeom prst="roundRect">
            <a:avLst>
              <a:gd name="adj" fmla="val 16667"/>
            </a:avLst>
          </a:prstGeom>
          <a:solidFill>
            <a:srgbClr val="EDF2F6"/>
          </a:solidFill>
          <a:ln w="1270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45" name="Text 8"/>
          <p:cNvSpPr/>
          <p:nvPr/>
        </p:nvSpPr>
        <p:spPr>
          <a:xfrm>
            <a:off x="3110588" y="1745524"/>
            <a:ext cx="2789175"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10283B"/>
                </a:solidFill>
                <a:effectLst/>
                <a:uFillTx/>
                <a:latin typeface="Calibri"/>
              </a:rPr>
              <a:t>Accountability</a:t>
            </a:r>
            <a:endParaRPr lang="en-US" sz="3600" b="0" u="none" strike="noStrike" dirty="0">
              <a:solidFill>
                <a:srgbClr val="000000"/>
              </a:solidFill>
              <a:effectLst/>
              <a:uFillTx/>
              <a:latin typeface="Arial"/>
            </a:endParaRPr>
          </a:p>
        </p:txBody>
      </p:sp>
      <p:sp>
        <p:nvSpPr>
          <p:cNvPr id="146" name="Text 9"/>
          <p:cNvSpPr/>
          <p:nvPr/>
        </p:nvSpPr>
        <p:spPr>
          <a:xfrm>
            <a:off x="3086096" y="2628901"/>
            <a:ext cx="2789175" cy="132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0" u="none" strike="noStrike" dirty="0">
                <a:solidFill>
                  <a:srgbClr val="3A3A3C"/>
                </a:solidFill>
                <a:effectLst/>
                <a:uFillTx/>
                <a:latin typeface="Calibri"/>
              </a:rPr>
              <a:t>Who is responsible for patching, remote access, backups, monitoring and escalation?</a:t>
            </a:r>
            <a:endParaRPr lang="en-US" sz="2400" b="0" u="none" strike="noStrike" dirty="0">
              <a:solidFill>
                <a:srgbClr val="000000"/>
              </a:solidFill>
              <a:effectLst/>
              <a:uFillTx/>
              <a:latin typeface="Arial"/>
            </a:endParaRPr>
          </a:p>
        </p:txBody>
      </p:sp>
      <p:sp>
        <p:nvSpPr>
          <p:cNvPr id="147" name="Shape 10"/>
          <p:cNvSpPr/>
          <p:nvPr/>
        </p:nvSpPr>
        <p:spPr>
          <a:xfrm>
            <a:off x="6431024" y="1325880"/>
            <a:ext cx="2655825" cy="3245760"/>
          </a:xfrm>
          <a:prstGeom prst="roundRect">
            <a:avLst>
              <a:gd name="adj" fmla="val 16667"/>
            </a:avLst>
          </a:prstGeom>
          <a:solidFill>
            <a:srgbClr val="F7F7F7"/>
          </a:solidFill>
          <a:ln w="12700">
            <a:solidFill>
              <a:srgbClr val="6B6F72"/>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48" name="Text 11"/>
          <p:cNvSpPr/>
          <p:nvPr/>
        </p:nvSpPr>
        <p:spPr>
          <a:xfrm>
            <a:off x="6613905" y="1737360"/>
            <a:ext cx="2325986"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10283B"/>
                </a:solidFill>
                <a:effectLst/>
                <a:uFillTx/>
                <a:latin typeface="Calibri"/>
              </a:rPr>
              <a:t>Verification</a:t>
            </a:r>
            <a:endParaRPr lang="en-US" sz="3600" b="0" u="none" strike="noStrike" dirty="0">
              <a:solidFill>
                <a:srgbClr val="000000"/>
              </a:solidFill>
              <a:effectLst/>
              <a:uFillTx/>
              <a:latin typeface="Arial"/>
            </a:endParaRPr>
          </a:p>
        </p:txBody>
      </p:sp>
      <p:sp>
        <p:nvSpPr>
          <p:cNvPr id="149" name="Text 12"/>
          <p:cNvSpPr/>
          <p:nvPr/>
        </p:nvSpPr>
        <p:spPr>
          <a:xfrm>
            <a:off x="6498770" y="2514600"/>
            <a:ext cx="2486841" cy="132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0" u="none" strike="noStrike" dirty="0">
                <a:solidFill>
                  <a:srgbClr val="3A3A3C"/>
                </a:solidFill>
                <a:effectLst/>
                <a:uFillTx/>
                <a:latin typeface="Calibri"/>
              </a:rPr>
              <a:t>How do we know controls are working before an incident?</a:t>
            </a:r>
            <a:endParaRPr lang="en-US" sz="2400" b="0" u="none" strike="noStrike" dirty="0">
              <a:solidFill>
                <a:srgbClr val="000000"/>
              </a:solidFill>
              <a:effectLst/>
              <a:uFillTx/>
              <a:latin typeface="Arial"/>
            </a:endParaRPr>
          </a:p>
        </p:txBody>
      </p:sp>
      <p:sp>
        <p:nvSpPr>
          <p:cNvPr id="150" name="Shape 13"/>
          <p:cNvSpPr/>
          <p:nvPr/>
        </p:nvSpPr>
        <p:spPr>
          <a:xfrm>
            <a:off x="9388927" y="1325880"/>
            <a:ext cx="2655825" cy="3245760"/>
          </a:xfrm>
          <a:prstGeom prst="roundRect">
            <a:avLst>
              <a:gd name="adj" fmla="val 16667"/>
            </a:avLst>
          </a:prstGeom>
          <a:solidFill>
            <a:srgbClr val="EDF2F6"/>
          </a:solidFill>
          <a:ln w="1270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151" name="Text 14"/>
          <p:cNvSpPr/>
          <p:nvPr/>
        </p:nvSpPr>
        <p:spPr>
          <a:xfrm>
            <a:off x="9675472" y="1737360"/>
            <a:ext cx="205704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a:solidFill>
                  <a:srgbClr val="10283B"/>
                </a:solidFill>
                <a:effectLst/>
                <a:uFillTx/>
                <a:latin typeface="Calibri"/>
              </a:rPr>
              <a:t>Recovery</a:t>
            </a:r>
            <a:endParaRPr lang="en-US" sz="3600" b="0" u="none" strike="noStrike">
              <a:solidFill>
                <a:srgbClr val="000000"/>
              </a:solidFill>
              <a:effectLst/>
              <a:uFillTx/>
              <a:latin typeface="Arial"/>
            </a:endParaRPr>
          </a:p>
        </p:txBody>
      </p:sp>
      <p:sp>
        <p:nvSpPr>
          <p:cNvPr id="152" name="Text 15"/>
          <p:cNvSpPr/>
          <p:nvPr/>
        </p:nvSpPr>
        <p:spPr>
          <a:xfrm>
            <a:off x="9567906" y="2628901"/>
            <a:ext cx="2297865" cy="13255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0" u="none" strike="noStrike" dirty="0">
                <a:solidFill>
                  <a:srgbClr val="3A3A3C"/>
                </a:solidFill>
                <a:effectLst/>
                <a:uFillTx/>
                <a:latin typeface="Calibri"/>
              </a:rPr>
              <a:t>Can the site operate and rebuild if business IT disappears tomorrow?</a:t>
            </a:r>
            <a:endParaRPr lang="en-US" sz="2400" b="0" u="none" strike="noStrike" dirty="0">
              <a:solidFill>
                <a:srgbClr val="000000"/>
              </a:solidFill>
              <a:effectLst/>
              <a:uFillTx/>
              <a:latin typeface="Arial"/>
            </a:endParaRPr>
          </a:p>
        </p:txBody>
      </p:sp>
      <p:sp>
        <p:nvSpPr>
          <p:cNvPr id="153" name="Text 16"/>
          <p:cNvSpPr/>
          <p:nvPr/>
        </p:nvSpPr>
        <p:spPr>
          <a:xfrm>
            <a:off x="0" y="5410568"/>
            <a:ext cx="1219140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4436"/>
                </a:solidFill>
                <a:effectLst/>
                <a:uFillTx/>
                <a:latin typeface="Calibri"/>
              </a:rPr>
              <a:t>“Managed IT” does not mean “managed risk.”</a:t>
            </a:r>
            <a:endParaRPr lang="en-US" sz="3600" b="0" u="none" strike="noStrike" dirty="0">
              <a:solidFill>
                <a:srgbClr val="000000"/>
              </a:solidFill>
              <a:effectLst/>
              <a:uFillTx/>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a:solidFill>
                  <a:srgbClr val="3A3A3C"/>
                </a:solidFill>
                <a:effectLst/>
                <a:uFillTx/>
                <a:latin typeface="Calibri"/>
                <a:ea typeface="Calibri"/>
              </a:rPr>
              <a:t>IT Network Failure | From Event to Improvement</a:t>
            </a:r>
            <a:endParaRPr lang="en-US" sz="3200" b="0" u="none" strike="noStrike">
              <a:solidFill>
                <a:srgbClr val="000000"/>
              </a:solidFill>
              <a:effectLst/>
              <a:uFillTx/>
              <a:latin typeface="Arial"/>
            </a:endParaRPr>
          </a:p>
        </p:txBody>
      </p:sp>
      <p:pic>
        <p:nvPicPr>
          <p:cNvPr id="155"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156"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57"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58"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12</a:t>
            </a:r>
            <a:endParaRPr lang="en-US" sz="700" b="0" u="none" strike="noStrike">
              <a:solidFill>
                <a:srgbClr val="000000"/>
              </a:solidFill>
              <a:effectLst/>
              <a:uFillTx/>
              <a:latin typeface="Arial"/>
            </a:endParaRPr>
          </a:p>
        </p:txBody>
      </p:sp>
      <p:sp>
        <p:nvSpPr>
          <p:cNvPr id="159" name="Shape 4"/>
          <p:cNvSpPr/>
          <p:nvPr/>
        </p:nvSpPr>
        <p:spPr>
          <a:xfrm>
            <a:off x="320040" y="1143000"/>
            <a:ext cx="3657240" cy="1523880"/>
          </a:xfrm>
          <a:prstGeom prst="roundRect">
            <a:avLst>
              <a:gd name="adj" fmla="val 16667"/>
            </a:avLst>
          </a:prstGeom>
          <a:solidFill>
            <a:srgbClr val="F3F5F6"/>
          </a:solidFill>
          <a:ln w="1524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3200">
              <a:solidFill>
                <a:srgbClr val="000000"/>
              </a:solidFill>
              <a:latin typeface="Arial"/>
            </a:endParaRPr>
          </a:p>
        </p:txBody>
      </p:sp>
      <p:sp>
        <p:nvSpPr>
          <p:cNvPr id="160" name="Text 5"/>
          <p:cNvSpPr/>
          <p:nvPr/>
        </p:nvSpPr>
        <p:spPr>
          <a:xfrm>
            <a:off x="292320" y="1623420"/>
            <a:ext cx="411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1</a:t>
            </a:r>
            <a:endParaRPr lang="en-US" sz="3600" b="0" u="none" strike="noStrike" dirty="0">
              <a:solidFill>
                <a:srgbClr val="000000"/>
              </a:solidFill>
              <a:effectLst/>
              <a:uFillTx/>
              <a:latin typeface="Arial"/>
            </a:endParaRPr>
          </a:p>
        </p:txBody>
      </p:sp>
      <p:sp>
        <p:nvSpPr>
          <p:cNvPr id="161" name="Text 6"/>
          <p:cNvSpPr/>
          <p:nvPr/>
        </p:nvSpPr>
        <p:spPr>
          <a:xfrm>
            <a:off x="914617" y="1371600"/>
            <a:ext cx="2788343" cy="1069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rPr>
              <a:t>Clarify IT / OT boundaries</a:t>
            </a:r>
            <a:endParaRPr lang="en-US" sz="2800" b="0" u="none" strike="noStrike" dirty="0">
              <a:solidFill>
                <a:srgbClr val="000000"/>
              </a:solidFill>
              <a:effectLst/>
              <a:uFillTx/>
              <a:latin typeface="Arial"/>
            </a:endParaRPr>
          </a:p>
        </p:txBody>
      </p:sp>
      <p:sp>
        <p:nvSpPr>
          <p:cNvPr id="162" name="Shape 7"/>
          <p:cNvSpPr/>
          <p:nvPr/>
        </p:nvSpPr>
        <p:spPr>
          <a:xfrm>
            <a:off x="4434840" y="1143000"/>
            <a:ext cx="3657600" cy="1522800"/>
          </a:xfrm>
          <a:prstGeom prst="roundRect">
            <a:avLst>
              <a:gd name="adj" fmla="val 16667"/>
            </a:avLst>
          </a:prstGeom>
          <a:solidFill>
            <a:srgbClr val="F3F5F6"/>
          </a:solidFill>
          <a:ln w="1524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3200">
              <a:solidFill>
                <a:srgbClr val="000000"/>
              </a:solidFill>
              <a:latin typeface="Arial"/>
            </a:endParaRPr>
          </a:p>
        </p:txBody>
      </p:sp>
      <p:sp>
        <p:nvSpPr>
          <p:cNvPr id="163" name="Text 8"/>
          <p:cNvSpPr/>
          <p:nvPr/>
        </p:nvSpPr>
        <p:spPr>
          <a:xfrm>
            <a:off x="4374387" y="1641240"/>
            <a:ext cx="411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2</a:t>
            </a:r>
            <a:endParaRPr lang="en-US" sz="3600" b="0" u="none" strike="noStrike" dirty="0">
              <a:solidFill>
                <a:srgbClr val="000000"/>
              </a:solidFill>
              <a:effectLst/>
              <a:uFillTx/>
              <a:latin typeface="Arial"/>
            </a:endParaRPr>
          </a:p>
        </p:txBody>
      </p:sp>
      <p:sp>
        <p:nvSpPr>
          <p:cNvPr id="164" name="Text 9"/>
          <p:cNvSpPr/>
          <p:nvPr/>
        </p:nvSpPr>
        <p:spPr>
          <a:xfrm>
            <a:off x="4858443" y="1371600"/>
            <a:ext cx="2923391" cy="111556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rPr>
              <a:t>Define vendor responsibilities in the SOW</a:t>
            </a:r>
            <a:endParaRPr lang="en-US" sz="2800" b="0" u="none" strike="noStrike" dirty="0">
              <a:solidFill>
                <a:srgbClr val="000000"/>
              </a:solidFill>
              <a:effectLst/>
              <a:uFillTx/>
              <a:latin typeface="Arial"/>
            </a:endParaRPr>
          </a:p>
        </p:txBody>
      </p:sp>
      <p:sp>
        <p:nvSpPr>
          <p:cNvPr id="165" name="Shape 10"/>
          <p:cNvSpPr/>
          <p:nvPr/>
        </p:nvSpPr>
        <p:spPr>
          <a:xfrm>
            <a:off x="8376554" y="1143000"/>
            <a:ext cx="3657600" cy="1527048"/>
          </a:xfrm>
          <a:prstGeom prst="roundRect">
            <a:avLst>
              <a:gd name="adj" fmla="val 16667"/>
            </a:avLst>
          </a:prstGeom>
          <a:solidFill>
            <a:srgbClr val="F3F5F6"/>
          </a:solidFill>
          <a:ln w="1524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3200">
              <a:solidFill>
                <a:srgbClr val="000000"/>
              </a:solidFill>
              <a:latin typeface="Arial"/>
            </a:endParaRPr>
          </a:p>
        </p:txBody>
      </p:sp>
      <p:sp>
        <p:nvSpPr>
          <p:cNvPr id="166" name="Text 11"/>
          <p:cNvSpPr/>
          <p:nvPr/>
        </p:nvSpPr>
        <p:spPr>
          <a:xfrm>
            <a:off x="8303617" y="1623420"/>
            <a:ext cx="411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3</a:t>
            </a:r>
            <a:endParaRPr lang="en-US" sz="3600" b="0" u="none" strike="noStrike" dirty="0">
              <a:solidFill>
                <a:srgbClr val="000000"/>
              </a:solidFill>
              <a:effectLst/>
              <a:uFillTx/>
              <a:latin typeface="Arial"/>
            </a:endParaRPr>
          </a:p>
        </p:txBody>
      </p:sp>
      <p:sp>
        <p:nvSpPr>
          <p:cNvPr id="167" name="Text 12"/>
          <p:cNvSpPr/>
          <p:nvPr/>
        </p:nvSpPr>
        <p:spPr>
          <a:xfrm>
            <a:off x="8866414" y="1322616"/>
            <a:ext cx="2841172" cy="119198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rPr>
              <a:t>Require MFA and controlled privileged access</a:t>
            </a:r>
            <a:endParaRPr lang="en-US" sz="2800" b="0" u="none" strike="noStrike" dirty="0">
              <a:solidFill>
                <a:srgbClr val="000000"/>
              </a:solidFill>
              <a:effectLst/>
              <a:uFillTx/>
              <a:latin typeface="Arial"/>
            </a:endParaRPr>
          </a:p>
        </p:txBody>
      </p:sp>
      <p:sp>
        <p:nvSpPr>
          <p:cNvPr id="168" name="Shape 13"/>
          <p:cNvSpPr/>
          <p:nvPr/>
        </p:nvSpPr>
        <p:spPr>
          <a:xfrm>
            <a:off x="347040" y="3154680"/>
            <a:ext cx="3657600" cy="1527048"/>
          </a:xfrm>
          <a:prstGeom prst="roundRect">
            <a:avLst>
              <a:gd name="adj" fmla="val 16667"/>
            </a:avLst>
          </a:prstGeom>
          <a:solidFill>
            <a:srgbClr val="F3F5F6"/>
          </a:solidFill>
          <a:ln w="1524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3200">
              <a:solidFill>
                <a:srgbClr val="000000"/>
              </a:solidFill>
              <a:latin typeface="Arial"/>
            </a:endParaRPr>
          </a:p>
        </p:txBody>
      </p:sp>
      <p:sp>
        <p:nvSpPr>
          <p:cNvPr id="169" name="Text 14"/>
          <p:cNvSpPr/>
          <p:nvPr/>
        </p:nvSpPr>
        <p:spPr>
          <a:xfrm>
            <a:off x="341446" y="3652920"/>
            <a:ext cx="411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4</a:t>
            </a:r>
            <a:endParaRPr lang="en-US" sz="3600" b="0" u="none" strike="noStrike" dirty="0">
              <a:solidFill>
                <a:srgbClr val="000000"/>
              </a:solidFill>
              <a:effectLst/>
              <a:uFillTx/>
              <a:latin typeface="Arial"/>
            </a:endParaRPr>
          </a:p>
        </p:txBody>
      </p:sp>
      <p:sp>
        <p:nvSpPr>
          <p:cNvPr id="170" name="Text 15"/>
          <p:cNvSpPr/>
          <p:nvPr/>
        </p:nvSpPr>
        <p:spPr>
          <a:xfrm>
            <a:off x="914617" y="3383280"/>
            <a:ext cx="2788343" cy="106625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rPr>
              <a:t>Set patching and vulnerability expectations</a:t>
            </a:r>
            <a:endParaRPr lang="en-US" sz="2800" b="0" u="none" strike="noStrike" dirty="0">
              <a:solidFill>
                <a:srgbClr val="000000"/>
              </a:solidFill>
              <a:effectLst/>
              <a:uFillTx/>
              <a:latin typeface="Arial"/>
            </a:endParaRPr>
          </a:p>
        </p:txBody>
      </p:sp>
      <p:sp>
        <p:nvSpPr>
          <p:cNvPr id="171" name="Shape 16"/>
          <p:cNvSpPr/>
          <p:nvPr/>
        </p:nvSpPr>
        <p:spPr>
          <a:xfrm>
            <a:off x="4434840" y="3154680"/>
            <a:ext cx="3657600" cy="1527048"/>
          </a:xfrm>
          <a:prstGeom prst="roundRect">
            <a:avLst>
              <a:gd name="adj" fmla="val 16667"/>
            </a:avLst>
          </a:prstGeom>
          <a:solidFill>
            <a:srgbClr val="F3F5F6"/>
          </a:solidFill>
          <a:ln w="1524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3200">
              <a:solidFill>
                <a:srgbClr val="000000"/>
              </a:solidFill>
              <a:latin typeface="Arial"/>
            </a:endParaRPr>
          </a:p>
        </p:txBody>
      </p:sp>
      <p:sp>
        <p:nvSpPr>
          <p:cNvPr id="172" name="Text 17"/>
          <p:cNvSpPr/>
          <p:nvPr/>
        </p:nvSpPr>
        <p:spPr>
          <a:xfrm>
            <a:off x="4343580" y="3652920"/>
            <a:ext cx="411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5</a:t>
            </a:r>
            <a:endParaRPr lang="en-US" sz="3600" b="0" u="none" strike="noStrike" dirty="0">
              <a:solidFill>
                <a:srgbClr val="000000"/>
              </a:solidFill>
              <a:effectLst/>
              <a:uFillTx/>
              <a:latin typeface="Arial"/>
            </a:endParaRPr>
          </a:p>
        </p:txBody>
      </p:sp>
      <p:sp>
        <p:nvSpPr>
          <p:cNvPr id="173" name="Text 18"/>
          <p:cNvSpPr/>
          <p:nvPr/>
        </p:nvSpPr>
        <p:spPr>
          <a:xfrm>
            <a:off x="4845960" y="3383280"/>
            <a:ext cx="3040740" cy="106625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rPr>
              <a:t>Define backup success / restore testing (3-2-1-1-0)</a:t>
            </a:r>
            <a:endParaRPr lang="en-US" sz="2800" b="0" u="none" strike="noStrike" dirty="0">
              <a:solidFill>
                <a:srgbClr val="000000"/>
              </a:solidFill>
              <a:effectLst/>
              <a:uFillTx/>
              <a:latin typeface="Arial"/>
            </a:endParaRPr>
          </a:p>
        </p:txBody>
      </p:sp>
      <p:sp>
        <p:nvSpPr>
          <p:cNvPr id="174" name="Shape 19"/>
          <p:cNvSpPr/>
          <p:nvPr/>
        </p:nvSpPr>
        <p:spPr>
          <a:xfrm>
            <a:off x="8376554" y="3154680"/>
            <a:ext cx="3657600" cy="1527048"/>
          </a:xfrm>
          <a:prstGeom prst="roundRect">
            <a:avLst>
              <a:gd name="adj" fmla="val 16667"/>
            </a:avLst>
          </a:prstGeom>
          <a:solidFill>
            <a:srgbClr val="F3F5F6"/>
          </a:solidFill>
          <a:ln w="1524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3200">
              <a:solidFill>
                <a:srgbClr val="000000"/>
              </a:solidFill>
              <a:latin typeface="Arial"/>
            </a:endParaRPr>
          </a:p>
        </p:txBody>
      </p:sp>
      <p:sp>
        <p:nvSpPr>
          <p:cNvPr id="175" name="Text 20"/>
          <p:cNvSpPr/>
          <p:nvPr/>
        </p:nvSpPr>
        <p:spPr>
          <a:xfrm>
            <a:off x="8317080" y="3652920"/>
            <a:ext cx="411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6</a:t>
            </a:r>
            <a:endParaRPr lang="en-US" sz="3600" b="0" u="none" strike="noStrike" dirty="0">
              <a:solidFill>
                <a:srgbClr val="000000"/>
              </a:solidFill>
              <a:effectLst/>
              <a:uFillTx/>
              <a:latin typeface="Arial"/>
            </a:endParaRPr>
          </a:p>
        </p:txBody>
      </p:sp>
      <p:sp>
        <p:nvSpPr>
          <p:cNvPr id="176" name="Text 21"/>
          <p:cNvSpPr/>
          <p:nvPr/>
        </p:nvSpPr>
        <p:spPr>
          <a:xfrm>
            <a:off x="9062354" y="3383280"/>
            <a:ext cx="2778766" cy="822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rPr>
              <a:t>Establish P1 incident response and escalation</a:t>
            </a:r>
            <a:endParaRPr lang="en-US" sz="2800" b="0" u="none" strike="noStrike" dirty="0">
              <a:solidFill>
                <a:srgbClr val="000000"/>
              </a:solidFill>
              <a:effectLst/>
              <a:uFillTx/>
              <a:latin typeface="Arial"/>
            </a:endParaRPr>
          </a:p>
        </p:txBody>
      </p:sp>
      <p:sp>
        <p:nvSpPr>
          <p:cNvPr id="177" name="Text 22"/>
          <p:cNvSpPr/>
          <p:nvPr/>
        </p:nvSpPr>
        <p:spPr>
          <a:xfrm>
            <a:off x="0" y="5349240"/>
            <a:ext cx="1219140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10283B"/>
                </a:solidFill>
                <a:effectLst/>
                <a:uFillTx/>
                <a:latin typeface="Calibri"/>
              </a:rPr>
              <a:t>Contract language should describe the service you think you are buying.</a:t>
            </a:r>
            <a:endParaRPr lang="en-US" sz="3200" b="0" u="none" strike="noStrike" dirty="0">
              <a:solidFill>
                <a:srgbClr val="000000"/>
              </a:solidFill>
              <a:effectLst/>
              <a:uFillTx/>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8"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a:solidFill>
                  <a:srgbClr val="3A3A3C"/>
                </a:solidFill>
                <a:effectLst/>
                <a:uFillTx/>
                <a:latin typeface="Calibri"/>
                <a:ea typeface="Calibri"/>
              </a:rPr>
              <a:t>GE Stator Rewind</a:t>
            </a:r>
            <a:endParaRPr lang="en-US" sz="3200" b="0" u="none" strike="noStrike">
              <a:solidFill>
                <a:srgbClr val="000000"/>
              </a:solidFill>
              <a:effectLst/>
              <a:uFillTx/>
              <a:latin typeface="Arial"/>
            </a:endParaRPr>
          </a:p>
        </p:txBody>
      </p:sp>
      <p:pic>
        <p:nvPicPr>
          <p:cNvPr id="179"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180"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81"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82"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13</a:t>
            </a:r>
            <a:endParaRPr lang="en-US" sz="700" b="0" u="none" strike="noStrike">
              <a:solidFill>
                <a:srgbClr val="000000"/>
              </a:solidFill>
              <a:effectLst/>
              <a:uFillTx/>
              <a:latin typeface="Arial"/>
            </a:endParaRPr>
          </a:p>
        </p:txBody>
      </p:sp>
      <p:sp>
        <p:nvSpPr>
          <p:cNvPr id="183" name="Shape 4"/>
          <p:cNvSpPr/>
          <p:nvPr/>
        </p:nvSpPr>
        <p:spPr>
          <a:xfrm>
            <a:off x="594360" y="1234440"/>
            <a:ext cx="11018160" cy="4434480"/>
          </a:xfrm>
          <a:prstGeom prst="rect">
            <a:avLst/>
          </a:prstGeom>
          <a:solidFill>
            <a:srgbClr val="10283B"/>
          </a:solidFill>
          <a:ln w="12700">
            <a:solidFill>
              <a:srgbClr val="10283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84" name="Text 5"/>
          <p:cNvSpPr/>
          <p:nvPr/>
        </p:nvSpPr>
        <p:spPr>
          <a:xfrm>
            <a:off x="960120" y="2792186"/>
            <a:ext cx="10240920" cy="1096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5400" b="1" u="none" strike="noStrike" dirty="0">
                <a:solidFill>
                  <a:srgbClr val="FFFFFF"/>
                </a:solidFill>
                <a:effectLst/>
                <a:uFillTx/>
                <a:latin typeface="Calibri"/>
              </a:rPr>
              <a:t>Generator Stator Rewind</a:t>
            </a:r>
          </a:p>
          <a:p>
            <a:pPr algn="ctr" defTabSz="914400">
              <a:lnSpc>
                <a:spcPct val="100000"/>
              </a:lnSpc>
              <a:tabLst>
                <a:tab pos="0" algn="l"/>
              </a:tabLst>
            </a:pPr>
            <a:endParaRPr lang="en-US" sz="5400" b="1" dirty="0">
              <a:solidFill>
                <a:srgbClr val="FFFFFF"/>
              </a:solidFill>
              <a:latin typeface="Calibri"/>
            </a:endParaRPr>
          </a:p>
          <a:p>
            <a:pPr algn="ctr" defTabSz="914400">
              <a:lnSpc>
                <a:spcPct val="100000"/>
              </a:lnSpc>
              <a:tabLst>
                <a:tab pos="0" algn="l"/>
              </a:tabLst>
            </a:pPr>
            <a:r>
              <a:rPr lang="en-US" sz="5400" b="1" u="none" strike="noStrike" dirty="0">
                <a:solidFill>
                  <a:srgbClr val="FFFFFF"/>
                </a:solidFill>
                <a:effectLst/>
                <a:uFillTx/>
                <a:latin typeface="Calibri"/>
              </a:rPr>
              <a:t>OEM work still requires owner and plant quality control.</a:t>
            </a:r>
            <a:endParaRPr lang="en-US" sz="5400" b="0" u="none" strike="noStrike" dirty="0">
              <a:solidFill>
                <a:srgbClr val="000000"/>
              </a:solidFill>
              <a:effectLst/>
              <a:uFillTx/>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01168"/>
            <a:ext cx="9875520" cy="320040"/>
          </a:xfrm>
          <a:prstGeom prst="rect">
            <a:avLst/>
          </a:prstGeom>
          <a:noFill/>
          <a:ln/>
        </p:spPr>
        <p:txBody>
          <a:bodyPr wrap="square" lIns="0" tIns="0" rIns="0" bIns="0" rtlCol="0" anchor="ctr"/>
          <a:lstStyle/>
          <a:p>
            <a:pPr marL="0" indent="0">
              <a:buNone/>
            </a:pPr>
            <a:r>
              <a:rPr lang="en-US" sz="3600" dirty="0">
                <a:solidFill>
                  <a:srgbClr val="333333"/>
                </a:solidFill>
              </a:rPr>
              <a:t>GE Stator Rewind | What Did We Find?</a:t>
            </a:r>
            <a:endParaRPr lang="en-US" sz="3600" dirty="0"/>
          </a:p>
        </p:txBody>
      </p:sp>
      <p:sp>
        <p:nvSpPr>
          <p:cNvPr id="3" name="Text 1"/>
          <p:cNvSpPr/>
          <p:nvPr/>
        </p:nvSpPr>
        <p:spPr>
          <a:xfrm>
            <a:off x="502920" y="956145"/>
            <a:ext cx="2281302" cy="320040"/>
          </a:xfrm>
          <a:prstGeom prst="rect">
            <a:avLst/>
          </a:prstGeom>
          <a:noFill/>
          <a:ln/>
        </p:spPr>
        <p:txBody>
          <a:bodyPr wrap="square" lIns="0" tIns="0" rIns="0" bIns="0" rtlCol="0" anchor="ctr"/>
          <a:lstStyle/>
          <a:p>
            <a:pPr marL="0" indent="0">
              <a:buNone/>
            </a:pPr>
            <a:r>
              <a:rPr lang="en-US" sz="2400" b="1" dirty="0">
                <a:solidFill>
                  <a:srgbClr val="C8102E"/>
                </a:solidFill>
              </a:rPr>
              <a:t>SPRING 2023</a:t>
            </a:r>
            <a:endParaRPr lang="en-US" sz="2400" dirty="0"/>
          </a:p>
        </p:txBody>
      </p:sp>
      <p:sp>
        <p:nvSpPr>
          <p:cNvPr id="4" name="Text 2"/>
          <p:cNvSpPr/>
          <p:nvPr/>
        </p:nvSpPr>
        <p:spPr>
          <a:xfrm>
            <a:off x="502920" y="1664208"/>
            <a:ext cx="2834640" cy="822960"/>
          </a:xfrm>
          <a:prstGeom prst="rect">
            <a:avLst/>
          </a:prstGeom>
          <a:noFill/>
          <a:ln/>
        </p:spPr>
        <p:txBody>
          <a:bodyPr wrap="square" lIns="254" tIns="254" rIns="254" bIns="254" rtlCol="0" anchor="ctr"/>
          <a:lstStyle/>
          <a:p>
            <a:pPr marL="0" indent="0">
              <a:buNone/>
            </a:pPr>
            <a:r>
              <a:rPr lang="en-US" sz="2400" b="1" dirty="0">
                <a:solidFill>
                  <a:srgbClr val="17324D"/>
                </a:solidFill>
              </a:rPr>
              <a:t>CTA and STG stator rewinds completed by GE Vernova.</a:t>
            </a:r>
            <a:endParaRPr lang="en-US" sz="2400" dirty="0"/>
          </a:p>
        </p:txBody>
      </p:sp>
      <p:sp>
        <p:nvSpPr>
          <p:cNvPr id="5" name="Shape 3"/>
          <p:cNvSpPr/>
          <p:nvPr/>
        </p:nvSpPr>
        <p:spPr>
          <a:xfrm>
            <a:off x="3520440" y="1739347"/>
            <a:ext cx="594360" cy="502920"/>
          </a:xfrm>
          <a:prstGeom prst="chevron">
            <a:avLst/>
          </a:prstGeom>
          <a:solidFill>
            <a:srgbClr val="E7E7E7"/>
          </a:solidFill>
          <a:ln w="12700">
            <a:solidFill>
              <a:srgbClr val="E7E7E7"/>
            </a:solidFill>
            <a:prstDash val="solid"/>
          </a:ln>
        </p:spPr>
        <p:txBody>
          <a:bodyPr/>
          <a:lstStyle/>
          <a:p>
            <a:endParaRPr lang="en-US"/>
          </a:p>
        </p:txBody>
      </p:sp>
      <p:sp>
        <p:nvSpPr>
          <p:cNvPr id="6" name="Text 4"/>
          <p:cNvSpPr/>
          <p:nvPr/>
        </p:nvSpPr>
        <p:spPr>
          <a:xfrm>
            <a:off x="4343400" y="956145"/>
            <a:ext cx="2281302" cy="320040"/>
          </a:xfrm>
          <a:prstGeom prst="rect">
            <a:avLst/>
          </a:prstGeom>
          <a:noFill/>
          <a:ln/>
        </p:spPr>
        <p:txBody>
          <a:bodyPr wrap="square" lIns="0" tIns="0" rIns="0" bIns="0" rtlCol="0" anchor="ctr"/>
          <a:lstStyle/>
          <a:p>
            <a:pPr marL="0" indent="0">
              <a:buNone/>
            </a:pPr>
            <a:r>
              <a:rPr lang="en-US" sz="2400" b="1" dirty="0">
                <a:solidFill>
                  <a:srgbClr val="C8102E"/>
                </a:solidFill>
              </a:rPr>
              <a:t>MAY 2025</a:t>
            </a:r>
            <a:endParaRPr lang="en-US" sz="2400" dirty="0"/>
          </a:p>
        </p:txBody>
      </p:sp>
      <p:sp>
        <p:nvSpPr>
          <p:cNvPr id="7" name="Text 5"/>
          <p:cNvSpPr/>
          <p:nvPr/>
        </p:nvSpPr>
        <p:spPr>
          <a:xfrm>
            <a:off x="4343400" y="1595628"/>
            <a:ext cx="3017520" cy="960120"/>
          </a:xfrm>
          <a:prstGeom prst="rect">
            <a:avLst/>
          </a:prstGeom>
          <a:noFill/>
          <a:ln/>
        </p:spPr>
        <p:txBody>
          <a:bodyPr wrap="square" lIns="254" tIns="254" rIns="254" bIns="254" rtlCol="0" anchor="ctr"/>
          <a:lstStyle/>
          <a:p>
            <a:pPr marL="0" indent="0">
              <a:buNone/>
            </a:pPr>
            <a:r>
              <a:rPr lang="en-US" sz="2400" b="1" dirty="0">
                <a:solidFill>
                  <a:srgbClr val="17324D"/>
                </a:solidFill>
              </a:rPr>
              <a:t>Borescope inspection identified major corona activity on the rewound end windings.</a:t>
            </a:r>
            <a:endParaRPr lang="en-US" sz="2400" dirty="0"/>
          </a:p>
        </p:txBody>
      </p:sp>
      <p:sp>
        <p:nvSpPr>
          <p:cNvPr id="8" name="Shape 6"/>
          <p:cNvSpPr/>
          <p:nvPr/>
        </p:nvSpPr>
        <p:spPr>
          <a:xfrm>
            <a:off x="7543800" y="1739347"/>
            <a:ext cx="594360" cy="502920"/>
          </a:xfrm>
          <a:prstGeom prst="chevron">
            <a:avLst/>
          </a:prstGeom>
          <a:solidFill>
            <a:srgbClr val="E7E7E7"/>
          </a:solidFill>
          <a:ln w="12700">
            <a:solidFill>
              <a:srgbClr val="E7E7E7"/>
            </a:solidFill>
            <a:prstDash val="solid"/>
          </a:ln>
        </p:spPr>
        <p:txBody>
          <a:bodyPr/>
          <a:lstStyle/>
          <a:p>
            <a:endParaRPr lang="en-US"/>
          </a:p>
        </p:txBody>
      </p:sp>
      <p:sp>
        <p:nvSpPr>
          <p:cNvPr id="9" name="Text 7"/>
          <p:cNvSpPr/>
          <p:nvPr/>
        </p:nvSpPr>
        <p:spPr>
          <a:xfrm>
            <a:off x="8321040" y="956145"/>
            <a:ext cx="3136790" cy="320040"/>
          </a:xfrm>
          <a:prstGeom prst="rect">
            <a:avLst/>
          </a:prstGeom>
          <a:noFill/>
          <a:ln/>
        </p:spPr>
        <p:txBody>
          <a:bodyPr wrap="square" lIns="0" tIns="0" rIns="0" bIns="0" rtlCol="0" anchor="ctr"/>
          <a:lstStyle/>
          <a:p>
            <a:pPr marL="0" indent="0">
              <a:buNone/>
            </a:pPr>
            <a:r>
              <a:rPr lang="en-US" sz="2400" b="1" dirty="0">
                <a:solidFill>
                  <a:srgbClr val="C8102E"/>
                </a:solidFill>
              </a:rPr>
              <a:t>QUALITY CONCERN</a:t>
            </a:r>
            <a:endParaRPr lang="en-US" sz="2400" dirty="0"/>
          </a:p>
        </p:txBody>
      </p:sp>
      <p:sp>
        <p:nvSpPr>
          <p:cNvPr id="10" name="Text 8"/>
          <p:cNvSpPr/>
          <p:nvPr/>
        </p:nvSpPr>
        <p:spPr>
          <a:xfrm>
            <a:off x="8321040" y="1617494"/>
            <a:ext cx="3677478" cy="1188720"/>
          </a:xfrm>
          <a:prstGeom prst="rect">
            <a:avLst/>
          </a:prstGeom>
          <a:noFill/>
          <a:ln/>
        </p:spPr>
        <p:txBody>
          <a:bodyPr wrap="square" lIns="254" tIns="254" rIns="254" bIns="254" rtlCol="0" anchor="ctr"/>
          <a:lstStyle/>
          <a:p>
            <a:pPr marL="0" indent="0">
              <a:buNone/>
            </a:pPr>
            <a:r>
              <a:rPr lang="en-US" sz="2400" b="1" dirty="0">
                <a:solidFill>
                  <a:srgbClr val="17324D"/>
                </a:solidFill>
              </a:rPr>
              <a:t>Small end-winding gaps, visible residue and increased phase-to-phase partial discharge raised long-term reliability concerns.</a:t>
            </a:r>
            <a:endParaRPr lang="en-US" sz="2400" dirty="0"/>
          </a:p>
        </p:txBody>
      </p:sp>
      <p:sp>
        <p:nvSpPr>
          <p:cNvPr id="11" name="Shape 9"/>
          <p:cNvSpPr/>
          <p:nvPr/>
        </p:nvSpPr>
        <p:spPr>
          <a:xfrm>
            <a:off x="960120" y="3246120"/>
            <a:ext cx="10241280" cy="1325880"/>
          </a:xfrm>
          <a:prstGeom prst="roundRect">
            <a:avLst/>
          </a:prstGeom>
          <a:solidFill>
            <a:srgbClr val="F4F4F4"/>
          </a:solidFill>
          <a:ln w="12700">
            <a:solidFill>
              <a:srgbClr val="D0D0D0"/>
            </a:solidFill>
            <a:prstDash val="solid"/>
          </a:ln>
        </p:spPr>
        <p:txBody>
          <a:bodyPr/>
          <a:lstStyle/>
          <a:p>
            <a:endParaRPr lang="en-US"/>
          </a:p>
        </p:txBody>
      </p:sp>
      <p:sp>
        <p:nvSpPr>
          <p:cNvPr id="12" name="Text 10"/>
          <p:cNvSpPr/>
          <p:nvPr/>
        </p:nvSpPr>
        <p:spPr>
          <a:xfrm>
            <a:off x="1325880" y="3593592"/>
            <a:ext cx="9509760" cy="457200"/>
          </a:xfrm>
          <a:prstGeom prst="rect">
            <a:avLst/>
          </a:prstGeom>
          <a:noFill/>
          <a:ln/>
        </p:spPr>
        <p:txBody>
          <a:bodyPr wrap="square" lIns="0" tIns="0" rIns="0" bIns="0" rtlCol="0" anchor="ctr"/>
          <a:lstStyle/>
          <a:p>
            <a:pPr marL="0" indent="0" algn="ctr">
              <a:buNone/>
            </a:pPr>
            <a:r>
              <a:rPr lang="en-US" sz="3600" b="1" dirty="0">
                <a:solidFill>
                  <a:srgbClr val="C8102E"/>
                </a:solidFill>
              </a:rPr>
              <a:t>The issue appeared roughly two years after the rewind, not after decades of service.</a:t>
            </a:r>
            <a:endParaRPr lang="en-US" sz="3600" dirty="0"/>
          </a:p>
        </p:txBody>
      </p:sp>
      <p:sp>
        <p:nvSpPr>
          <p:cNvPr id="13" name="Text 11"/>
          <p:cNvSpPr/>
          <p:nvPr/>
        </p:nvSpPr>
        <p:spPr>
          <a:xfrm>
            <a:off x="1325880" y="5325386"/>
            <a:ext cx="9509760" cy="411480"/>
          </a:xfrm>
          <a:prstGeom prst="rect">
            <a:avLst/>
          </a:prstGeom>
          <a:noFill/>
          <a:ln/>
        </p:spPr>
        <p:txBody>
          <a:bodyPr wrap="square" lIns="0" tIns="0" rIns="0" bIns="0" rtlCol="0" anchor="ctr"/>
          <a:lstStyle/>
          <a:p>
            <a:pPr marL="0" indent="0" algn="ctr">
              <a:buNone/>
            </a:pPr>
            <a:r>
              <a:rPr lang="en-US" sz="3200" b="1" dirty="0">
                <a:solidFill>
                  <a:srgbClr val="17324D"/>
                </a:solidFill>
              </a:rPr>
              <a:t>Plant Manager question: What evidence defines “acceptable” before the unit is returned to service?</a:t>
            </a:r>
            <a:endParaRPr lang="en-US" sz="3200" dirty="0"/>
          </a:p>
        </p:txBody>
      </p:sp>
      <p:sp>
        <p:nvSpPr>
          <p:cNvPr id="14" name="Text 12"/>
          <p:cNvSpPr/>
          <p:nvPr/>
        </p:nvSpPr>
        <p:spPr>
          <a:xfrm>
            <a:off x="438912" y="6327648"/>
            <a:ext cx="5029200" cy="164592"/>
          </a:xfrm>
          <a:prstGeom prst="rect">
            <a:avLst/>
          </a:prstGeom>
          <a:noFill/>
          <a:ln/>
        </p:spPr>
        <p:txBody>
          <a:bodyPr wrap="square" lIns="0" tIns="0" rIns="0" bIns="0" rtlCol="0" anchor="ctr"/>
          <a:lstStyle/>
          <a:p>
            <a:pPr marL="0" indent="0">
              <a:buNone/>
            </a:pPr>
            <a:r>
              <a:rPr lang="en-US" sz="800" dirty="0">
                <a:solidFill>
                  <a:srgbClr val="777777"/>
                </a:solidFill>
              </a:rPr>
              <a:t>Events to Improvements | GE Stator Rewind</a:t>
            </a:r>
            <a:endParaRPr lang="en-US" sz="800" dirty="0"/>
          </a:p>
        </p:txBody>
      </p:sp>
      <p:sp>
        <p:nvSpPr>
          <p:cNvPr id="25" name="Slide Number Placeholder 0"/>
          <p:cNvSpPr>
            <a:spLocks noGrp="1"/>
          </p:cNvSpPr>
          <p:nvPr>
            <p:ph type="sldNum" sz="quarter" idx="4294967295"/>
          </p:nvPr>
        </p:nvSpPr>
        <p:spPr>
          <a:xfrm>
            <a:off x="11658600" y="6601968"/>
            <a:ext cx="228600" cy="164592"/>
          </a:xfrm>
          <a:prstGeom prst="rect">
            <a:avLst/>
          </a:prstGeom>
          <a:extLst>
            <a:ext uri="{C572A759-6A51-4108-AA02-DFA0A04FC94B}">
              <ma14:wrappingTextBoxFlag xmlns:ma14="http://schemas.microsoft.com/office/mac/drawingml/2011/main" xmlns="" val="0"/>
            </a:ext>
          </a:extLst>
        </p:spPr>
        <p:txBody>
          <a:bodyPr/>
          <a:lstStyle>
            <a:lvl1pPr marL="0" algn="l" defTabSz="914400" rtl="0" eaLnBrk="1" latinLnBrk="0" hangingPunct="1">
              <a:defRPr sz="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021451-1387-4CA6-816F-3879F97B5CBC}" type="slidenum">
              <a:rPr lang="en-US" smtClean="0"/>
              <a:pPr algn="r"/>
              <a:t>17</a:t>
            </a:fld>
            <a:endParaRPr lang="en-US"/>
          </a:p>
        </p:txBody>
      </p:sp>
      <p:pic>
        <p:nvPicPr>
          <p:cNvPr id="16" name="Image 0" descr="/mnt/data/prelim_work/tmpl_media/image3.png">
            <a:extLst>
              <a:ext uri="{FF2B5EF4-FFF2-40B4-BE49-F238E27FC236}">
                <a16:creationId xmlns:a16="http://schemas.microsoft.com/office/drawing/2014/main" id="{8B73D4DA-FA97-16C0-A422-8CA778D39DFF}"/>
              </a:ext>
            </a:extLst>
          </p:cNvPr>
          <p:cNvPicPr/>
          <p:nvPr/>
        </p:nvPicPr>
        <p:blipFill>
          <a:blip r:embed="rId3"/>
          <a:stretch/>
        </p:blipFill>
        <p:spPr>
          <a:xfrm>
            <a:off x="10977230" y="91440"/>
            <a:ext cx="961200" cy="319680"/>
          </a:xfrm>
          <a:prstGeom prst="rect">
            <a:avLst/>
          </a:prstGeom>
          <a:solidFill>
            <a:srgbClr val="FFFFFF"/>
          </a:solidFill>
          <a:ln w="0">
            <a:noFill/>
          </a:ln>
        </p:spPr>
      </p:pic>
      <p:sp>
        <p:nvSpPr>
          <p:cNvPr id="18" name="Shape 2">
            <a:extLst>
              <a:ext uri="{FF2B5EF4-FFF2-40B4-BE49-F238E27FC236}">
                <a16:creationId xmlns:a16="http://schemas.microsoft.com/office/drawing/2014/main" id="{CE71CE23-AB7D-12C0-4F80-531823D32448}"/>
              </a:ext>
            </a:extLst>
          </p:cNvPr>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1480" y="201168"/>
            <a:ext cx="9875520" cy="320040"/>
          </a:xfrm>
          <a:prstGeom prst="rect">
            <a:avLst/>
          </a:prstGeom>
          <a:noFill/>
          <a:ln/>
        </p:spPr>
        <p:txBody>
          <a:bodyPr wrap="square" lIns="0" tIns="0" rIns="0" bIns="0" rtlCol="0" anchor="ctr"/>
          <a:lstStyle/>
          <a:p>
            <a:pPr marL="0" indent="0">
              <a:buNone/>
            </a:pPr>
            <a:r>
              <a:rPr lang="en-US" sz="2800" dirty="0">
                <a:solidFill>
                  <a:srgbClr val="333333"/>
                </a:solidFill>
              </a:rPr>
              <a:t>GE Stator Rewind | Two Different Views of the Same Condition</a:t>
            </a:r>
            <a:endParaRPr lang="en-US" sz="2800" dirty="0"/>
          </a:p>
        </p:txBody>
      </p:sp>
      <p:sp>
        <p:nvSpPr>
          <p:cNvPr id="3" name="Shape 1"/>
          <p:cNvSpPr/>
          <p:nvPr/>
        </p:nvSpPr>
        <p:spPr>
          <a:xfrm>
            <a:off x="143123" y="795528"/>
            <a:ext cx="5952877" cy="4599432"/>
          </a:xfrm>
          <a:prstGeom prst="roundRect">
            <a:avLst>
              <a:gd name="adj" fmla="val 1720"/>
            </a:avLst>
          </a:prstGeom>
          <a:solidFill>
            <a:srgbClr val="F7F9FA"/>
          </a:solidFill>
          <a:ln w="15240">
            <a:solidFill>
              <a:srgbClr val="C8102E"/>
            </a:solidFill>
            <a:prstDash val="solid"/>
          </a:ln>
        </p:spPr>
        <p:txBody>
          <a:bodyPr/>
          <a:lstStyle/>
          <a:p>
            <a:endParaRPr lang="en-US"/>
          </a:p>
        </p:txBody>
      </p:sp>
      <p:sp>
        <p:nvSpPr>
          <p:cNvPr id="4" name="Text 2"/>
          <p:cNvSpPr/>
          <p:nvPr/>
        </p:nvSpPr>
        <p:spPr>
          <a:xfrm>
            <a:off x="740664" y="905256"/>
            <a:ext cx="4965192" cy="310896"/>
          </a:xfrm>
          <a:prstGeom prst="rect">
            <a:avLst/>
          </a:prstGeom>
          <a:noFill/>
          <a:ln/>
        </p:spPr>
        <p:txBody>
          <a:bodyPr wrap="square" lIns="0" tIns="0" rIns="0" bIns="0" rtlCol="0" anchor="ctr"/>
          <a:lstStyle/>
          <a:p>
            <a:pPr marL="0" indent="0" algn="ctr">
              <a:buNone/>
            </a:pPr>
            <a:r>
              <a:rPr lang="en-US" sz="3200" b="1" dirty="0">
                <a:solidFill>
                  <a:srgbClr val="17324D"/>
                </a:solidFill>
              </a:rPr>
              <a:t>PSE / NAES concern</a:t>
            </a:r>
            <a:endParaRPr lang="en-US" sz="3200" dirty="0"/>
          </a:p>
        </p:txBody>
      </p:sp>
      <p:sp>
        <p:nvSpPr>
          <p:cNvPr id="5" name="Text 3"/>
          <p:cNvSpPr/>
          <p:nvPr/>
        </p:nvSpPr>
        <p:spPr>
          <a:xfrm>
            <a:off x="302149" y="1383931"/>
            <a:ext cx="5716987" cy="3557016"/>
          </a:xfrm>
          <a:prstGeom prst="rect">
            <a:avLst/>
          </a:prstGeom>
          <a:noFill/>
          <a:ln/>
        </p:spPr>
        <p:txBody>
          <a:bodyPr wrap="square" lIns="254" tIns="254" rIns="254" bIns="254" rtlCol="0" anchor="ctr">
            <a:noAutofit/>
          </a:bodyPr>
          <a:lstStyle/>
          <a:p>
            <a:pPr marL="457200" indent="-457200">
              <a:buFont typeface="Arial" panose="020B0604020202020204" pitchFamily="34" charset="0"/>
              <a:buChar char="•"/>
            </a:pPr>
            <a:r>
              <a:rPr lang="en-US" sz="2800" dirty="0">
                <a:solidFill>
                  <a:srgbClr val="444444"/>
                </a:solidFill>
              </a:rPr>
              <a:t>End-winding gaps as small as ~1/16”</a:t>
            </a:r>
            <a:endParaRPr lang="en-US" sz="2800" dirty="0"/>
          </a:p>
          <a:p>
            <a:pPr marL="457200" indent="-457200">
              <a:buFont typeface="Arial" panose="020B0604020202020204" pitchFamily="34" charset="0"/>
              <a:buChar char="•"/>
            </a:pPr>
            <a:r>
              <a:rPr lang="en-US" sz="2800" dirty="0">
                <a:solidFill>
                  <a:srgbClr val="444444"/>
                </a:solidFill>
              </a:rPr>
              <a:t>Major corona appeared within two years of rewind</a:t>
            </a:r>
            <a:endParaRPr lang="en-US" sz="2800" dirty="0"/>
          </a:p>
          <a:p>
            <a:pPr marL="457200" indent="-457200">
              <a:buFont typeface="Arial" panose="020B0604020202020204" pitchFamily="34" charset="0"/>
              <a:buChar char="•"/>
            </a:pPr>
            <a:r>
              <a:rPr lang="en-US" sz="2800" dirty="0">
                <a:solidFill>
                  <a:srgbClr val="444444"/>
                </a:solidFill>
              </a:rPr>
              <a:t>Partial-discharge data increased phase-to-phase</a:t>
            </a:r>
            <a:endParaRPr lang="en-US" sz="2800" dirty="0"/>
          </a:p>
          <a:p>
            <a:pPr marL="457200" indent="-457200">
              <a:buFont typeface="Arial" panose="020B0604020202020204" pitchFamily="34" charset="0"/>
              <a:buChar char="•"/>
            </a:pPr>
            <a:r>
              <a:rPr lang="en-US" sz="2800" dirty="0">
                <a:solidFill>
                  <a:srgbClr val="444444"/>
                </a:solidFill>
              </a:rPr>
              <a:t>HiPot is a suitability-for-service test, not proof of long-term condition</a:t>
            </a:r>
            <a:endParaRPr lang="en-US" sz="2800" dirty="0"/>
          </a:p>
        </p:txBody>
      </p:sp>
      <p:sp>
        <p:nvSpPr>
          <p:cNvPr id="6" name="Shape 4"/>
          <p:cNvSpPr/>
          <p:nvPr/>
        </p:nvSpPr>
        <p:spPr>
          <a:xfrm>
            <a:off x="6327647" y="795528"/>
            <a:ext cx="5721229" cy="4599432"/>
          </a:xfrm>
          <a:prstGeom prst="roundRect">
            <a:avLst>
              <a:gd name="adj" fmla="val 1720"/>
            </a:avLst>
          </a:prstGeom>
          <a:solidFill>
            <a:srgbClr val="F7F9FA"/>
          </a:solidFill>
          <a:ln w="15240">
            <a:solidFill>
              <a:srgbClr val="7EA6C4"/>
            </a:solidFill>
            <a:prstDash val="solid"/>
          </a:ln>
        </p:spPr>
        <p:txBody>
          <a:bodyPr/>
          <a:lstStyle/>
          <a:p>
            <a:endParaRPr lang="en-US"/>
          </a:p>
        </p:txBody>
      </p:sp>
      <p:sp>
        <p:nvSpPr>
          <p:cNvPr id="7" name="Text 5"/>
          <p:cNvSpPr/>
          <p:nvPr/>
        </p:nvSpPr>
        <p:spPr>
          <a:xfrm>
            <a:off x="6473952" y="905256"/>
            <a:ext cx="4965192" cy="310896"/>
          </a:xfrm>
          <a:prstGeom prst="rect">
            <a:avLst/>
          </a:prstGeom>
          <a:noFill/>
          <a:ln/>
        </p:spPr>
        <p:txBody>
          <a:bodyPr wrap="square" lIns="0" tIns="0" rIns="0" bIns="0" rtlCol="0" anchor="ctr"/>
          <a:lstStyle/>
          <a:p>
            <a:pPr marL="0" indent="0" algn="ctr">
              <a:buNone/>
            </a:pPr>
            <a:r>
              <a:rPr lang="en-US" sz="3200" b="1" dirty="0">
                <a:solidFill>
                  <a:srgbClr val="17324D"/>
                </a:solidFill>
              </a:rPr>
              <a:t>GE position</a:t>
            </a:r>
            <a:endParaRPr lang="en-US" sz="3200" dirty="0"/>
          </a:p>
        </p:txBody>
      </p:sp>
      <p:sp>
        <p:nvSpPr>
          <p:cNvPr id="8" name="Text 6"/>
          <p:cNvSpPr/>
          <p:nvPr/>
        </p:nvSpPr>
        <p:spPr>
          <a:xfrm>
            <a:off x="6473952" y="1471391"/>
            <a:ext cx="5574924" cy="3557016"/>
          </a:xfrm>
          <a:prstGeom prst="rect">
            <a:avLst/>
          </a:prstGeom>
          <a:noFill/>
          <a:ln/>
        </p:spPr>
        <p:txBody>
          <a:bodyPr wrap="square" lIns="254" tIns="254" rIns="254" bIns="254" rtlCol="0" anchor="ctr">
            <a:noAutofit/>
          </a:bodyPr>
          <a:lstStyle/>
          <a:p>
            <a:pPr marL="457200" indent="-457200">
              <a:buFont typeface="Arial" panose="020B0604020202020204" pitchFamily="34" charset="0"/>
              <a:buChar char="•"/>
            </a:pPr>
            <a:r>
              <a:rPr lang="en-US" sz="2800" dirty="0">
                <a:solidFill>
                  <a:srgbClr val="444444"/>
                </a:solidFill>
              </a:rPr>
              <a:t>Corona is common on air-cooled 7A6 generators</a:t>
            </a:r>
            <a:endParaRPr lang="en-US" sz="2800" dirty="0"/>
          </a:p>
          <a:p>
            <a:pPr marL="457200" indent="-457200">
              <a:buFont typeface="Arial" panose="020B0604020202020204" pitchFamily="34" charset="0"/>
              <a:buChar char="•"/>
            </a:pPr>
            <a:r>
              <a:rPr lang="en-US" sz="2800" dirty="0">
                <a:solidFill>
                  <a:srgbClr val="444444"/>
                </a:solidFill>
              </a:rPr>
              <a:t>Humidity, oil, dirt and cleanliness can contribute</a:t>
            </a:r>
            <a:endParaRPr lang="en-US" sz="2800" dirty="0"/>
          </a:p>
          <a:p>
            <a:pPr marL="457200" indent="-457200">
              <a:buFont typeface="Arial" panose="020B0604020202020204" pitchFamily="34" charset="0"/>
              <a:buChar char="•"/>
            </a:pPr>
            <a:r>
              <a:rPr lang="en-US" sz="2800" dirty="0">
                <a:solidFill>
                  <a:srgbClr val="444444"/>
                </a:solidFill>
              </a:rPr>
              <a:t>Electrical testing was satisfactory for return to service</a:t>
            </a:r>
            <a:endParaRPr lang="en-US" sz="2800" dirty="0"/>
          </a:p>
          <a:p>
            <a:pPr marL="457200" indent="-457200">
              <a:buFont typeface="Arial" panose="020B0604020202020204" pitchFamily="34" charset="0"/>
              <a:buChar char="•"/>
            </a:pPr>
            <a:r>
              <a:rPr lang="en-US" sz="2800" dirty="0">
                <a:solidFill>
                  <a:srgbClr val="444444"/>
                </a:solidFill>
              </a:rPr>
              <a:t>GE stated it did not see a heightened forced-outage risk from the observed condition</a:t>
            </a:r>
            <a:endParaRPr lang="en-US" sz="2800" dirty="0"/>
          </a:p>
        </p:txBody>
      </p:sp>
      <p:sp>
        <p:nvSpPr>
          <p:cNvPr id="9" name="Text 7"/>
          <p:cNvSpPr/>
          <p:nvPr/>
        </p:nvSpPr>
        <p:spPr>
          <a:xfrm>
            <a:off x="0" y="5780594"/>
            <a:ext cx="12192000" cy="411480"/>
          </a:xfrm>
          <a:prstGeom prst="rect">
            <a:avLst/>
          </a:prstGeom>
          <a:noFill/>
          <a:ln/>
        </p:spPr>
        <p:txBody>
          <a:bodyPr wrap="square" lIns="0" tIns="0" rIns="0" bIns="0" rtlCol="0" anchor="ctr"/>
          <a:lstStyle/>
          <a:p>
            <a:pPr marL="0" indent="0" algn="ctr">
              <a:buNone/>
            </a:pPr>
            <a:r>
              <a:rPr lang="en-US" sz="3600" b="1" dirty="0">
                <a:solidFill>
                  <a:srgbClr val="17324D"/>
                </a:solidFill>
              </a:rPr>
              <a:t>Plant Manager lesson: when technical opinions differ, the contract and acceptance criteria become critical.</a:t>
            </a:r>
            <a:endParaRPr lang="en-US" sz="3600" dirty="0"/>
          </a:p>
        </p:txBody>
      </p:sp>
      <p:sp>
        <p:nvSpPr>
          <p:cNvPr id="10" name="Text 8"/>
          <p:cNvSpPr/>
          <p:nvPr/>
        </p:nvSpPr>
        <p:spPr>
          <a:xfrm>
            <a:off x="438912" y="6327648"/>
            <a:ext cx="5029200" cy="164592"/>
          </a:xfrm>
          <a:prstGeom prst="rect">
            <a:avLst/>
          </a:prstGeom>
          <a:noFill/>
          <a:ln/>
        </p:spPr>
        <p:txBody>
          <a:bodyPr wrap="square" lIns="0" tIns="0" rIns="0" bIns="0" rtlCol="0" anchor="ctr"/>
          <a:lstStyle/>
          <a:p>
            <a:pPr marL="0" indent="0">
              <a:buNone/>
            </a:pPr>
            <a:r>
              <a:rPr lang="en-US" sz="800" dirty="0">
                <a:solidFill>
                  <a:srgbClr val="777777"/>
                </a:solidFill>
              </a:rPr>
              <a:t>Events to Improvements | GE Stator Rewind</a:t>
            </a:r>
            <a:endParaRPr lang="en-US" sz="800" dirty="0"/>
          </a:p>
        </p:txBody>
      </p:sp>
      <p:sp>
        <p:nvSpPr>
          <p:cNvPr id="25" name="Slide Number Placeholder 0"/>
          <p:cNvSpPr>
            <a:spLocks noGrp="1"/>
          </p:cNvSpPr>
          <p:nvPr>
            <p:ph type="sldNum" sz="quarter" idx="4294967295"/>
          </p:nvPr>
        </p:nvSpPr>
        <p:spPr>
          <a:xfrm>
            <a:off x="11658600" y="6601968"/>
            <a:ext cx="228600" cy="164592"/>
          </a:xfrm>
          <a:prstGeom prst="rect">
            <a:avLst/>
          </a:prstGeom>
          <a:extLst>
            <a:ext uri="{C572A759-6A51-4108-AA02-DFA0A04FC94B}">
              <ma14:wrappingTextBoxFlag xmlns:ma14="http://schemas.microsoft.com/office/mac/drawingml/2011/main" xmlns="" val="0"/>
            </a:ext>
          </a:extLst>
        </p:spPr>
        <p:txBody>
          <a:bodyPr/>
          <a:lstStyle>
            <a:lvl1pPr marL="0" algn="l" defTabSz="914400" rtl="0" eaLnBrk="1" latinLnBrk="0" hangingPunct="1">
              <a:defRPr sz="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021451-1387-4CA6-816F-3879F97B5CBC}" type="slidenum">
              <a:rPr lang="en-US" smtClean="0"/>
              <a:pPr algn="r"/>
              <a:t>18</a:t>
            </a:fld>
            <a:endParaRPr lang="en-US"/>
          </a:p>
        </p:txBody>
      </p:sp>
      <p:pic>
        <p:nvPicPr>
          <p:cNvPr id="12" name="Image 0" descr="/mnt/data/prelim_work/tmpl_media/image3.png">
            <a:extLst>
              <a:ext uri="{FF2B5EF4-FFF2-40B4-BE49-F238E27FC236}">
                <a16:creationId xmlns:a16="http://schemas.microsoft.com/office/drawing/2014/main" id="{B586EA6A-B8FD-205F-C872-6069E6F58D5B}"/>
              </a:ext>
            </a:extLst>
          </p:cNvPr>
          <p:cNvPicPr/>
          <p:nvPr/>
        </p:nvPicPr>
        <p:blipFill>
          <a:blip r:embed="rId3"/>
          <a:stretch/>
        </p:blipFill>
        <p:spPr>
          <a:xfrm>
            <a:off x="10977230" y="91440"/>
            <a:ext cx="961200" cy="319680"/>
          </a:xfrm>
          <a:prstGeom prst="rect">
            <a:avLst/>
          </a:prstGeom>
          <a:solidFill>
            <a:srgbClr val="FFFFFF"/>
          </a:solidFill>
          <a:ln w="0">
            <a:noFill/>
          </a:ln>
        </p:spPr>
      </p:pic>
      <p:sp>
        <p:nvSpPr>
          <p:cNvPr id="14" name="Shape 2">
            <a:extLst>
              <a:ext uri="{FF2B5EF4-FFF2-40B4-BE49-F238E27FC236}">
                <a16:creationId xmlns:a16="http://schemas.microsoft.com/office/drawing/2014/main" id="{A1BBDB3E-D45B-683C-E0FF-A40ADAB7BDEC}"/>
              </a:ext>
            </a:extLst>
          </p:cNvPr>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8912" y="205740"/>
            <a:ext cx="9875520" cy="320040"/>
          </a:xfrm>
          <a:prstGeom prst="rect">
            <a:avLst/>
          </a:prstGeom>
          <a:noFill/>
          <a:ln/>
        </p:spPr>
        <p:txBody>
          <a:bodyPr wrap="square" lIns="0" tIns="0" rIns="0" bIns="0" rtlCol="0" anchor="ctr"/>
          <a:lstStyle/>
          <a:p>
            <a:pPr marL="0" indent="0">
              <a:buNone/>
            </a:pPr>
            <a:r>
              <a:rPr lang="en-US" sz="3600" dirty="0">
                <a:solidFill>
                  <a:srgbClr val="333333"/>
                </a:solidFill>
              </a:rPr>
              <a:t>GE Stator Rewind | The Contractual Lesson</a:t>
            </a:r>
            <a:endParaRPr lang="en-US" sz="3600" dirty="0"/>
          </a:p>
        </p:txBody>
      </p:sp>
      <p:sp>
        <p:nvSpPr>
          <p:cNvPr id="3" name="Text 1"/>
          <p:cNvSpPr/>
          <p:nvPr/>
        </p:nvSpPr>
        <p:spPr>
          <a:xfrm>
            <a:off x="960120" y="1024128"/>
            <a:ext cx="10241280" cy="502920"/>
          </a:xfrm>
          <a:prstGeom prst="rect">
            <a:avLst/>
          </a:prstGeom>
          <a:noFill/>
          <a:ln/>
        </p:spPr>
        <p:txBody>
          <a:bodyPr wrap="square" lIns="0" tIns="0" rIns="0" bIns="0" rtlCol="0" anchor="ctr"/>
          <a:lstStyle/>
          <a:p>
            <a:pPr marL="0" indent="0" algn="ctr">
              <a:buNone/>
            </a:pPr>
            <a:r>
              <a:rPr lang="en-US" sz="3600" b="1" dirty="0">
                <a:solidFill>
                  <a:srgbClr val="17324D"/>
                </a:solidFill>
              </a:rPr>
              <a:t>Since quality matters, define it before the work starts.</a:t>
            </a:r>
            <a:endParaRPr lang="en-US" sz="3600" dirty="0"/>
          </a:p>
        </p:txBody>
      </p:sp>
      <p:sp>
        <p:nvSpPr>
          <p:cNvPr id="4" name="Shape 2"/>
          <p:cNvSpPr/>
          <p:nvPr/>
        </p:nvSpPr>
        <p:spPr>
          <a:xfrm>
            <a:off x="147894" y="1965960"/>
            <a:ext cx="3774882" cy="3108960"/>
          </a:xfrm>
          <a:prstGeom prst="roundRect">
            <a:avLst>
              <a:gd name="adj" fmla="val 2353"/>
            </a:avLst>
          </a:prstGeom>
          <a:solidFill>
            <a:srgbClr val="F7F9FA"/>
          </a:solidFill>
          <a:ln w="15240">
            <a:solidFill>
              <a:srgbClr val="C8102E"/>
            </a:solidFill>
            <a:prstDash val="solid"/>
          </a:ln>
        </p:spPr>
        <p:txBody>
          <a:bodyPr/>
          <a:lstStyle/>
          <a:p>
            <a:endParaRPr lang="en-US"/>
          </a:p>
        </p:txBody>
      </p:sp>
      <p:sp>
        <p:nvSpPr>
          <p:cNvPr id="5" name="Text 3"/>
          <p:cNvSpPr/>
          <p:nvPr/>
        </p:nvSpPr>
        <p:spPr>
          <a:xfrm>
            <a:off x="786384" y="2093976"/>
            <a:ext cx="3136392" cy="310896"/>
          </a:xfrm>
          <a:prstGeom prst="rect">
            <a:avLst/>
          </a:prstGeom>
          <a:noFill/>
          <a:ln/>
        </p:spPr>
        <p:txBody>
          <a:bodyPr wrap="square" lIns="0" tIns="0" rIns="0" bIns="0" rtlCol="0" anchor="ctr"/>
          <a:lstStyle/>
          <a:p>
            <a:pPr marL="0" indent="0">
              <a:buNone/>
            </a:pPr>
            <a:r>
              <a:rPr lang="en-US" sz="2400" b="1" dirty="0">
                <a:solidFill>
                  <a:srgbClr val="17324D"/>
                </a:solidFill>
              </a:rPr>
              <a:t>1  Scope</a:t>
            </a:r>
            <a:endParaRPr lang="en-US" sz="2400" dirty="0"/>
          </a:p>
        </p:txBody>
      </p:sp>
      <p:sp>
        <p:nvSpPr>
          <p:cNvPr id="6" name="Text 4"/>
          <p:cNvSpPr/>
          <p:nvPr/>
        </p:nvSpPr>
        <p:spPr>
          <a:xfrm>
            <a:off x="278296" y="2532888"/>
            <a:ext cx="3644480" cy="2414016"/>
          </a:xfrm>
          <a:prstGeom prst="rect">
            <a:avLst/>
          </a:prstGeom>
          <a:noFill/>
          <a:ln/>
        </p:spPr>
        <p:txBody>
          <a:bodyPr wrap="square" lIns="254" tIns="254" rIns="254" bIns="254" rtlCol="0" anchor="ctr">
            <a:normAutofit/>
          </a:bodyPr>
          <a:lstStyle/>
          <a:p>
            <a:pPr marL="342900" indent="-342900">
              <a:buFont typeface="Arial" panose="020B0604020202020204" pitchFamily="34" charset="0"/>
              <a:buChar char="•"/>
            </a:pPr>
            <a:r>
              <a:rPr lang="en-US" sz="2400" dirty="0">
                <a:solidFill>
                  <a:srgbClr val="444444"/>
                </a:solidFill>
              </a:rPr>
              <a:t>Specify required inspections and tests</a:t>
            </a:r>
            <a:endParaRPr lang="en-US" sz="2400" dirty="0"/>
          </a:p>
          <a:p>
            <a:pPr marL="342900" indent="-342900">
              <a:buFont typeface="Arial" panose="020B0604020202020204" pitchFamily="34" charset="0"/>
              <a:buChar char="•"/>
            </a:pPr>
            <a:r>
              <a:rPr lang="en-US" sz="2400" dirty="0">
                <a:solidFill>
                  <a:srgbClr val="444444"/>
                </a:solidFill>
              </a:rPr>
              <a:t>Identify exceptions before award</a:t>
            </a:r>
            <a:endParaRPr lang="en-US" sz="2400" dirty="0"/>
          </a:p>
          <a:p>
            <a:pPr marL="342900" indent="-342900">
              <a:buFont typeface="Arial" panose="020B0604020202020204" pitchFamily="34" charset="0"/>
              <a:buChar char="•"/>
            </a:pPr>
            <a:r>
              <a:rPr lang="en-US" sz="2400" dirty="0">
                <a:solidFill>
                  <a:srgbClr val="444444"/>
                </a:solidFill>
              </a:rPr>
              <a:t>Define workmanship requirements</a:t>
            </a:r>
            <a:endParaRPr lang="en-US" sz="2400" dirty="0"/>
          </a:p>
        </p:txBody>
      </p:sp>
      <p:sp>
        <p:nvSpPr>
          <p:cNvPr id="7" name="Shape 5"/>
          <p:cNvSpPr/>
          <p:nvPr/>
        </p:nvSpPr>
        <p:spPr>
          <a:xfrm>
            <a:off x="4206243" y="1965960"/>
            <a:ext cx="3910052" cy="3108960"/>
          </a:xfrm>
          <a:prstGeom prst="roundRect">
            <a:avLst>
              <a:gd name="adj" fmla="val 2353"/>
            </a:avLst>
          </a:prstGeom>
          <a:solidFill>
            <a:srgbClr val="F7F9FA"/>
          </a:solidFill>
          <a:ln w="15240">
            <a:solidFill>
              <a:srgbClr val="A7C7E7"/>
            </a:solidFill>
            <a:prstDash val="solid"/>
          </a:ln>
        </p:spPr>
        <p:txBody>
          <a:bodyPr/>
          <a:lstStyle/>
          <a:p>
            <a:endParaRPr lang="en-US"/>
          </a:p>
        </p:txBody>
      </p:sp>
      <p:sp>
        <p:nvSpPr>
          <p:cNvPr id="8" name="Text 6"/>
          <p:cNvSpPr/>
          <p:nvPr/>
        </p:nvSpPr>
        <p:spPr>
          <a:xfrm>
            <a:off x="4535424" y="2093976"/>
            <a:ext cx="3136392" cy="310896"/>
          </a:xfrm>
          <a:prstGeom prst="rect">
            <a:avLst/>
          </a:prstGeom>
          <a:noFill/>
          <a:ln/>
        </p:spPr>
        <p:txBody>
          <a:bodyPr wrap="square" lIns="0" tIns="0" rIns="0" bIns="0" rtlCol="0" anchor="ctr"/>
          <a:lstStyle/>
          <a:p>
            <a:pPr marL="0" indent="0">
              <a:buNone/>
            </a:pPr>
            <a:r>
              <a:rPr lang="en-US" sz="2400" b="1" dirty="0">
                <a:solidFill>
                  <a:srgbClr val="17324D"/>
                </a:solidFill>
              </a:rPr>
              <a:t>2  Hold Points</a:t>
            </a:r>
            <a:endParaRPr lang="en-US" sz="2400" dirty="0"/>
          </a:p>
        </p:txBody>
      </p:sp>
      <p:sp>
        <p:nvSpPr>
          <p:cNvPr id="9" name="Text 7"/>
          <p:cNvSpPr/>
          <p:nvPr/>
        </p:nvSpPr>
        <p:spPr>
          <a:xfrm>
            <a:off x="4535423" y="2532888"/>
            <a:ext cx="3527199" cy="2414016"/>
          </a:xfrm>
          <a:prstGeom prst="rect">
            <a:avLst/>
          </a:prstGeom>
          <a:noFill/>
          <a:ln/>
        </p:spPr>
        <p:txBody>
          <a:bodyPr wrap="square" lIns="254" tIns="254" rIns="254" bIns="254" rtlCol="0" anchor="ctr">
            <a:normAutofit/>
          </a:bodyPr>
          <a:lstStyle/>
          <a:p>
            <a:pPr marL="342900" indent="-342900">
              <a:buFont typeface="Arial" panose="020B0604020202020204" pitchFamily="34" charset="0"/>
              <a:buChar char="•"/>
            </a:pPr>
            <a:r>
              <a:rPr lang="en-US" sz="2400" dirty="0">
                <a:solidFill>
                  <a:srgbClr val="444444"/>
                </a:solidFill>
              </a:rPr>
              <a:t>Owner witness points</a:t>
            </a:r>
            <a:endParaRPr lang="en-US" sz="2400" dirty="0"/>
          </a:p>
          <a:p>
            <a:pPr marL="342900" indent="-342900">
              <a:buFont typeface="Arial" panose="020B0604020202020204" pitchFamily="34" charset="0"/>
              <a:buChar char="•"/>
            </a:pPr>
            <a:r>
              <a:rPr lang="en-US" sz="2400" dirty="0">
                <a:solidFill>
                  <a:srgbClr val="444444"/>
                </a:solidFill>
              </a:rPr>
              <a:t>Measured data before closeout</a:t>
            </a:r>
            <a:endParaRPr lang="en-US" sz="2400" dirty="0"/>
          </a:p>
          <a:p>
            <a:pPr marL="342900" indent="-342900">
              <a:buFont typeface="Arial" panose="020B0604020202020204" pitchFamily="34" charset="0"/>
              <a:buChar char="•"/>
            </a:pPr>
            <a:r>
              <a:rPr lang="en-US" sz="2400" dirty="0">
                <a:solidFill>
                  <a:srgbClr val="444444"/>
                </a:solidFill>
              </a:rPr>
              <a:t>No continuation until acceptance</a:t>
            </a:r>
            <a:endParaRPr lang="en-US" sz="2400" dirty="0"/>
          </a:p>
        </p:txBody>
      </p:sp>
      <p:sp>
        <p:nvSpPr>
          <p:cNvPr id="10" name="Shape 8"/>
          <p:cNvSpPr/>
          <p:nvPr/>
        </p:nvSpPr>
        <p:spPr>
          <a:xfrm>
            <a:off x="8356823" y="1938096"/>
            <a:ext cx="3749040" cy="3108960"/>
          </a:xfrm>
          <a:prstGeom prst="roundRect">
            <a:avLst>
              <a:gd name="adj" fmla="val 2353"/>
            </a:avLst>
          </a:prstGeom>
          <a:solidFill>
            <a:srgbClr val="F7F9FA"/>
          </a:solidFill>
          <a:ln w="15240">
            <a:solidFill>
              <a:srgbClr val="7EA6C4"/>
            </a:solidFill>
            <a:prstDash val="solid"/>
          </a:ln>
        </p:spPr>
        <p:txBody>
          <a:bodyPr/>
          <a:lstStyle/>
          <a:p>
            <a:endParaRPr lang="en-US"/>
          </a:p>
        </p:txBody>
      </p:sp>
      <p:sp>
        <p:nvSpPr>
          <p:cNvPr id="11" name="Text 9"/>
          <p:cNvSpPr/>
          <p:nvPr/>
        </p:nvSpPr>
        <p:spPr>
          <a:xfrm>
            <a:off x="8802038" y="2093976"/>
            <a:ext cx="3136392" cy="310896"/>
          </a:xfrm>
          <a:prstGeom prst="rect">
            <a:avLst/>
          </a:prstGeom>
          <a:noFill/>
          <a:ln/>
        </p:spPr>
        <p:txBody>
          <a:bodyPr wrap="square" lIns="0" tIns="0" rIns="0" bIns="0" rtlCol="0" anchor="ctr"/>
          <a:lstStyle/>
          <a:p>
            <a:pPr marL="0" indent="0">
              <a:buNone/>
            </a:pPr>
            <a:r>
              <a:rPr lang="en-US" sz="2400" b="1" dirty="0">
                <a:solidFill>
                  <a:srgbClr val="17324D"/>
                </a:solidFill>
              </a:rPr>
              <a:t>3  Acceptance</a:t>
            </a:r>
            <a:endParaRPr lang="en-US" sz="2400" dirty="0"/>
          </a:p>
        </p:txBody>
      </p:sp>
      <p:sp>
        <p:nvSpPr>
          <p:cNvPr id="12" name="Text 10"/>
          <p:cNvSpPr/>
          <p:nvPr/>
        </p:nvSpPr>
        <p:spPr>
          <a:xfrm>
            <a:off x="8495173" y="2532888"/>
            <a:ext cx="3586037" cy="2414016"/>
          </a:xfrm>
          <a:prstGeom prst="rect">
            <a:avLst/>
          </a:prstGeom>
          <a:noFill/>
          <a:ln/>
        </p:spPr>
        <p:txBody>
          <a:bodyPr wrap="square" lIns="254" tIns="254" rIns="254" bIns="254" rtlCol="0" anchor="ctr">
            <a:normAutofit lnSpcReduction="10000"/>
          </a:bodyPr>
          <a:lstStyle/>
          <a:p>
            <a:pPr marL="342900" indent="-342900">
              <a:buFont typeface="Arial" panose="020B0604020202020204" pitchFamily="34" charset="0"/>
              <a:buChar char="•"/>
            </a:pPr>
            <a:r>
              <a:rPr lang="en-US" sz="2400" dirty="0">
                <a:solidFill>
                  <a:srgbClr val="444444"/>
                </a:solidFill>
              </a:rPr>
              <a:t>Objective pass/fail criteria</a:t>
            </a:r>
            <a:endParaRPr lang="en-US" sz="2400" dirty="0"/>
          </a:p>
          <a:p>
            <a:pPr marL="342900" indent="-342900">
              <a:buFont typeface="Arial" panose="020B0604020202020204" pitchFamily="34" charset="0"/>
              <a:buChar char="•"/>
            </a:pPr>
            <a:r>
              <a:rPr lang="en-US" sz="2400" dirty="0">
                <a:solidFill>
                  <a:srgbClr val="444444"/>
                </a:solidFill>
              </a:rPr>
              <a:t>Final documentation package</a:t>
            </a:r>
            <a:endParaRPr lang="en-US" sz="2400" dirty="0"/>
          </a:p>
          <a:p>
            <a:pPr marL="342900" indent="-342900">
              <a:buFont typeface="Arial" panose="020B0604020202020204" pitchFamily="34" charset="0"/>
              <a:buChar char="•"/>
            </a:pPr>
            <a:r>
              <a:rPr lang="en-US" sz="2400" dirty="0">
                <a:solidFill>
                  <a:srgbClr val="444444"/>
                </a:solidFill>
              </a:rPr>
              <a:t>Warranty and remedy language</a:t>
            </a:r>
          </a:p>
          <a:p>
            <a:pPr marL="342900" indent="-342900">
              <a:buFont typeface="Arial" panose="020B0604020202020204" pitchFamily="34" charset="0"/>
              <a:buChar char="•"/>
            </a:pPr>
            <a:r>
              <a:rPr lang="en-US" sz="2400" dirty="0">
                <a:solidFill>
                  <a:srgbClr val="444444"/>
                </a:solidFill>
              </a:rPr>
              <a:t>Thorough Inspection 1 Year Afterwards</a:t>
            </a:r>
          </a:p>
        </p:txBody>
      </p:sp>
      <p:sp>
        <p:nvSpPr>
          <p:cNvPr id="13" name="Text 11"/>
          <p:cNvSpPr/>
          <p:nvPr/>
        </p:nvSpPr>
        <p:spPr>
          <a:xfrm>
            <a:off x="-59893" y="5532120"/>
            <a:ext cx="12281306" cy="411480"/>
          </a:xfrm>
          <a:prstGeom prst="rect">
            <a:avLst/>
          </a:prstGeom>
          <a:noFill/>
          <a:ln/>
        </p:spPr>
        <p:txBody>
          <a:bodyPr wrap="square" lIns="0" tIns="0" rIns="0" bIns="0" rtlCol="0" anchor="ctr"/>
          <a:lstStyle/>
          <a:p>
            <a:pPr marL="0" indent="0" algn="ctr">
              <a:buNone/>
            </a:pPr>
            <a:r>
              <a:rPr lang="en-US" sz="3200" b="1" dirty="0">
                <a:solidFill>
                  <a:srgbClr val="C8102E"/>
                </a:solidFill>
              </a:rPr>
              <a:t>A reputable OEM is not a substitute for plant/owner QA/QC.</a:t>
            </a:r>
            <a:endParaRPr lang="en-US" sz="3200" dirty="0"/>
          </a:p>
        </p:txBody>
      </p:sp>
      <p:sp>
        <p:nvSpPr>
          <p:cNvPr id="14" name="Text 12"/>
          <p:cNvSpPr/>
          <p:nvPr/>
        </p:nvSpPr>
        <p:spPr>
          <a:xfrm>
            <a:off x="438912" y="6327648"/>
            <a:ext cx="5029200" cy="164592"/>
          </a:xfrm>
          <a:prstGeom prst="rect">
            <a:avLst/>
          </a:prstGeom>
          <a:noFill/>
          <a:ln/>
        </p:spPr>
        <p:txBody>
          <a:bodyPr wrap="square" lIns="0" tIns="0" rIns="0" bIns="0" rtlCol="0" anchor="ctr"/>
          <a:lstStyle/>
          <a:p>
            <a:pPr marL="0" indent="0">
              <a:buNone/>
            </a:pPr>
            <a:r>
              <a:rPr lang="en-US" sz="800" dirty="0">
                <a:solidFill>
                  <a:srgbClr val="777777"/>
                </a:solidFill>
              </a:rPr>
              <a:t>Events to Improvements | GE Stator Rewind</a:t>
            </a:r>
            <a:endParaRPr lang="en-US" sz="800" dirty="0"/>
          </a:p>
        </p:txBody>
      </p:sp>
      <p:sp>
        <p:nvSpPr>
          <p:cNvPr id="25" name="Slide Number Placeholder 0"/>
          <p:cNvSpPr>
            <a:spLocks noGrp="1"/>
          </p:cNvSpPr>
          <p:nvPr>
            <p:ph type="sldNum" sz="quarter" idx="4294967295"/>
          </p:nvPr>
        </p:nvSpPr>
        <p:spPr>
          <a:xfrm>
            <a:off x="11658600" y="6601968"/>
            <a:ext cx="228600" cy="164592"/>
          </a:xfrm>
          <a:prstGeom prst="rect">
            <a:avLst/>
          </a:prstGeom>
          <a:extLst>
            <a:ext uri="{C572A759-6A51-4108-AA02-DFA0A04FC94B}">
              <ma14:wrappingTextBoxFlag xmlns:ma14="http://schemas.microsoft.com/office/mac/drawingml/2011/main" xmlns="" val="0"/>
            </a:ext>
          </a:extLst>
        </p:spPr>
        <p:txBody>
          <a:bodyPr/>
          <a:lstStyle>
            <a:lvl1pPr marL="0" algn="l" defTabSz="914400" rtl="0" eaLnBrk="1" latinLnBrk="0" hangingPunct="1">
              <a:defRPr sz="800"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7021451-1387-4CA6-816F-3879F97B5CBC}" type="slidenum">
              <a:rPr lang="en-US" smtClean="0"/>
              <a:pPr algn="r"/>
              <a:t>19</a:t>
            </a:fld>
            <a:endParaRPr lang="en-US"/>
          </a:p>
        </p:txBody>
      </p:sp>
      <p:pic>
        <p:nvPicPr>
          <p:cNvPr id="16" name="Image 0" descr="/mnt/data/prelim_work/tmpl_media/image3.png">
            <a:extLst>
              <a:ext uri="{FF2B5EF4-FFF2-40B4-BE49-F238E27FC236}">
                <a16:creationId xmlns:a16="http://schemas.microsoft.com/office/drawing/2014/main" id="{D728DA7B-19DC-B227-C094-D941E556431C}"/>
              </a:ext>
            </a:extLst>
          </p:cNvPr>
          <p:cNvPicPr/>
          <p:nvPr/>
        </p:nvPicPr>
        <p:blipFill>
          <a:blip r:embed="rId3"/>
          <a:stretch/>
        </p:blipFill>
        <p:spPr>
          <a:xfrm>
            <a:off x="10977230" y="91440"/>
            <a:ext cx="961200" cy="319680"/>
          </a:xfrm>
          <a:prstGeom prst="rect">
            <a:avLst/>
          </a:prstGeom>
          <a:solidFill>
            <a:srgbClr val="FFFFFF"/>
          </a:solidFill>
          <a:ln w="0">
            <a:noFill/>
          </a:ln>
        </p:spPr>
      </p:pic>
      <p:sp>
        <p:nvSpPr>
          <p:cNvPr id="18" name="Shape 2">
            <a:extLst>
              <a:ext uri="{FF2B5EF4-FFF2-40B4-BE49-F238E27FC236}">
                <a16:creationId xmlns:a16="http://schemas.microsoft.com/office/drawing/2014/main" id="{D0AC85FD-AC27-38D8-BE83-C63E9B7962BA}"/>
              </a:ext>
            </a:extLst>
          </p:cNvPr>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Ferndale Generating Station</a:t>
            </a:r>
            <a:endParaRPr lang="en-US" sz="3200" b="0" u="none" strike="noStrike" dirty="0">
              <a:solidFill>
                <a:srgbClr val="000000"/>
              </a:solidFill>
              <a:effectLst/>
              <a:uFillTx/>
              <a:latin typeface="Arial"/>
            </a:endParaRPr>
          </a:p>
        </p:txBody>
      </p:sp>
      <p:pic>
        <p:nvPicPr>
          <p:cNvPr id="9"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10"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1"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2"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1</a:t>
            </a:r>
            <a:endParaRPr lang="en-US" sz="700" b="0" u="none" strike="noStrike">
              <a:solidFill>
                <a:srgbClr val="000000"/>
              </a:solidFill>
              <a:effectLst/>
              <a:uFillTx/>
              <a:latin typeface="Arial"/>
            </a:endParaRPr>
          </a:p>
        </p:txBody>
      </p:sp>
      <p:sp>
        <p:nvSpPr>
          <p:cNvPr id="13" name="Text 4"/>
          <p:cNvSpPr/>
          <p:nvPr/>
        </p:nvSpPr>
        <p:spPr>
          <a:xfrm>
            <a:off x="257622" y="1336064"/>
            <a:ext cx="3428640" cy="4039734"/>
          </a:xfrm>
          <a:prstGeom prst="rect">
            <a:avLst/>
          </a:prstGeom>
          <a:noFill/>
          <a:ln w="0">
            <a:noFill/>
          </a:ln>
        </p:spPr>
        <p:style>
          <a:lnRef idx="0">
            <a:scrgbClr r="0" g="0" b="0"/>
          </a:lnRef>
          <a:fillRef idx="0">
            <a:scrgbClr r="0" g="0" b="0"/>
          </a:fillRef>
          <a:effectRef idx="0">
            <a:scrgbClr r="0" g="0" b="0"/>
          </a:effectRef>
          <a:fontRef idx="minor"/>
        </p:style>
        <p:txBody>
          <a:bodyPr lIns="1440" tIns="1440" rIns="1440" bIns="1440" anchor="t">
            <a:noAutofit/>
          </a:bodyPr>
          <a:lstStyle/>
          <a:p>
            <a:r>
              <a:rPr lang="en-US" sz="2600" dirty="0"/>
              <a:t>Location: Ferndale, WA</a:t>
            </a:r>
          </a:p>
          <a:p>
            <a:endParaRPr lang="en-US" sz="2600" dirty="0"/>
          </a:p>
          <a:p>
            <a:r>
              <a:rPr lang="en-US" sz="2600" dirty="0"/>
              <a:t>MW Output: 270 MW</a:t>
            </a:r>
          </a:p>
          <a:p>
            <a:endParaRPr lang="en-US" sz="2600" dirty="0"/>
          </a:p>
          <a:p>
            <a:r>
              <a:rPr lang="en-US" sz="2600" dirty="0"/>
              <a:t>Combined Cycle Facility</a:t>
            </a:r>
          </a:p>
          <a:p>
            <a:pPr marL="342900" indent="-342900">
              <a:buFont typeface="Arial" panose="020B0604020202020204" pitchFamily="34" charset="0"/>
              <a:buChar char="•"/>
            </a:pPr>
            <a:r>
              <a:rPr lang="en-US" sz="2600" dirty="0"/>
              <a:t>2 GE 7EA Gas Turbines </a:t>
            </a:r>
          </a:p>
          <a:p>
            <a:pPr marL="342900" indent="-342900">
              <a:buFont typeface="Arial" panose="020B0604020202020204" pitchFamily="34" charset="0"/>
              <a:buChar char="•"/>
            </a:pPr>
            <a:r>
              <a:rPr lang="en-US" sz="2600" dirty="0"/>
              <a:t>1 SAC-2 Steam Turbine </a:t>
            </a:r>
          </a:p>
          <a:p>
            <a:pPr marL="342900" indent="-342900">
              <a:buFont typeface="Arial" panose="020B0604020202020204" pitchFamily="34" charset="0"/>
              <a:buChar char="•"/>
            </a:pPr>
            <a:r>
              <a:rPr lang="en-US" sz="2600" dirty="0"/>
              <a:t>ABB HRSGs </a:t>
            </a:r>
          </a:p>
          <a:p>
            <a:pPr marL="342900" indent="-342900">
              <a:buFont typeface="Arial" panose="020B0604020202020204" pitchFamily="34" charset="0"/>
              <a:buChar char="•"/>
            </a:pPr>
            <a:r>
              <a:rPr lang="en-US" sz="2600" dirty="0"/>
              <a:t>Water/Wastewater treatment plant</a:t>
            </a:r>
          </a:p>
        </p:txBody>
      </p:sp>
      <p:pic>
        <p:nvPicPr>
          <p:cNvPr id="14" name="Image 1" descr="/mnt/data/prelim_work/front_media/image17.jpg"/>
          <p:cNvPicPr>
            <a:picLocks noChangeAspect="1"/>
          </p:cNvPicPr>
          <p:nvPr/>
        </p:nvPicPr>
        <p:blipFill>
          <a:blip r:embed="rId4"/>
          <a:srcRect l="5268" r="5268"/>
          <a:stretch/>
        </p:blipFill>
        <p:spPr>
          <a:xfrm>
            <a:off x="3830248" y="875824"/>
            <a:ext cx="8205820" cy="5159204"/>
          </a:xfrm>
          <a:prstGeom prst="rect">
            <a:avLst/>
          </a:prstGeom>
          <a:noFill/>
          <a:ln w="0">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1"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000" b="1" u="none" strike="noStrike" dirty="0">
                <a:solidFill>
                  <a:srgbClr val="3A3A3C"/>
                </a:solidFill>
                <a:effectLst/>
                <a:uFillTx/>
                <a:latin typeface="Calibri"/>
                <a:ea typeface="Calibri"/>
              </a:rPr>
              <a:t>What These Events Have in Common</a:t>
            </a:r>
            <a:endParaRPr lang="en-US" sz="2000" b="0" u="none" strike="noStrike" dirty="0">
              <a:solidFill>
                <a:srgbClr val="000000"/>
              </a:solidFill>
              <a:effectLst/>
              <a:uFillTx/>
              <a:latin typeface="Arial"/>
            </a:endParaRPr>
          </a:p>
        </p:txBody>
      </p:sp>
      <p:pic>
        <p:nvPicPr>
          <p:cNvPr id="202"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203"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204"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05"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15</a:t>
            </a:r>
            <a:endParaRPr lang="en-US" sz="700" b="0" u="none" strike="noStrike">
              <a:solidFill>
                <a:srgbClr val="000000"/>
              </a:solidFill>
              <a:effectLst/>
              <a:uFillTx/>
              <a:latin typeface="Arial"/>
            </a:endParaRPr>
          </a:p>
        </p:txBody>
      </p:sp>
      <p:sp>
        <p:nvSpPr>
          <p:cNvPr id="206" name="Shape 4"/>
          <p:cNvSpPr/>
          <p:nvPr/>
        </p:nvSpPr>
        <p:spPr>
          <a:xfrm>
            <a:off x="103366" y="1325880"/>
            <a:ext cx="3553873" cy="3672968"/>
          </a:xfrm>
          <a:prstGeom prst="roundRect">
            <a:avLst>
              <a:gd name="adj" fmla="val 16667"/>
            </a:avLst>
          </a:prstGeom>
          <a:solidFill>
            <a:srgbClr val="F2F4F5"/>
          </a:solidFill>
          <a:ln w="1778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07" name="Text 5"/>
          <p:cNvSpPr/>
          <p:nvPr/>
        </p:nvSpPr>
        <p:spPr>
          <a:xfrm>
            <a:off x="103365" y="1737360"/>
            <a:ext cx="3553873"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10283B"/>
                </a:solidFill>
                <a:effectLst/>
                <a:uFillTx/>
                <a:latin typeface="Calibri"/>
              </a:rPr>
              <a:t>ASSUMPTION</a:t>
            </a:r>
            <a:endParaRPr lang="en-US" sz="3200" b="0" u="none" strike="noStrike" dirty="0">
              <a:solidFill>
                <a:srgbClr val="000000"/>
              </a:solidFill>
              <a:effectLst/>
              <a:uFillTx/>
              <a:latin typeface="Arial"/>
            </a:endParaRPr>
          </a:p>
        </p:txBody>
      </p:sp>
      <p:sp>
        <p:nvSpPr>
          <p:cNvPr id="208" name="Text 6"/>
          <p:cNvSpPr/>
          <p:nvPr/>
        </p:nvSpPr>
        <p:spPr>
          <a:xfrm>
            <a:off x="103365" y="2468879"/>
            <a:ext cx="3553873" cy="1975899"/>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0" u="none" strike="noStrike" dirty="0">
                <a:solidFill>
                  <a:srgbClr val="3A3A3C"/>
                </a:solidFill>
                <a:effectLst/>
                <a:uFillTx/>
                <a:latin typeface="Calibri"/>
              </a:rPr>
              <a:t>“Like-kind”</a:t>
            </a:r>
            <a:endParaRPr lang="en-US" sz="3200" b="0" u="none" strike="noStrike" dirty="0">
              <a:solidFill>
                <a:srgbClr val="000000"/>
              </a:solidFill>
              <a:effectLst/>
              <a:uFillTx/>
              <a:latin typeface="Arial"/>
            </a:endParaRPr>
          </a:p>
          <a:p>
            <a:pPr algn="ctr" defTabSz="914400">
              <a:lnSpc>
                <a:spcPct val="100000"/>
              </a:lnSpc>
              <a:tabLst>
                <a:tab pos="0" algn="l"/>
              </a:tabLst>
            </a:pPr>
            <a:r>
              <a:rPr lang="en-US" sz="3200" b="0" u="none" strike="noStrike" dirty="0">
                <a:solidFill>
                  <a:srgbClr val="3A3A3C"/>
                </a:solidFill>
                <a:effectLst/>
                <a:uFillTx/>
                <a:latin typeface="Calibri"/>
              </a:rPr>
              <a:t>“Managed IT”</a:t>
            </a:r>
            <a:endParaRPr lang="en-US" sz="3200" b="0" u="none" strike="noStrike" dirty="0">
              <a:solidFill>
                <a:srgbClr val="000000"/>
              </a:solidFill>
              <a:effectLst/>
              <a:uFillTx/>
              <a:latin typeface="Arial"/>
            </a:endParaRPr>
          </a:p>
          <a:p>
            <a:pPr algn="ctr" defTabSz="914400">
              <a:lnSpc>
                <a:spcPct val="100000"/>
              </a:lnSpc>
              <a:tabLst>
                <a:tab pos="0" algn="l"/>
              </a:tabLst>
            </a:pPr>
            <a:r>
              <a:rPr lang="en-US" sz="3200" b="0" u="none" strike="noStrike" dirty="0">
                <a:solidFill>
                  <a:srgbClr val="3A3A3C"/>
                </a:solidFill>
                <a:effectLst/>
                <a:uFillTx/>
                <a:latin typeface="Calibri"/>
              </a:rPr>
              <a:t>“OEM responsibility”</a:t>
            </a:r>
            <a:endParaRPr lang="en-US" sz="3200" b="0" u="none" strike="noStrike" dirty="0">
              <a:solidFill>
                <a:srgbClr val="000000"/>
              </a:solidFill>
              <a:effectLst/>
              <a:uFillTx/>
              <a:latin typeface="Arial"/>
            </a:endParaRPr>
          </a:p>
        </p:txBody>
      </p:sp>
      <p:sp>
        <p:nvSpPr>
          <p:cNvPr id="209" name="Shape 7"/>
          <p:cNvSpPr/>
          <p:nvPr/>
        </p:nvSpPr>
        <p:spPr>
          <a:xfrm>
            <a:off x="4411979" y="1325879"/>
            <a:ext cx="3418067" cy="3674409"/>
          </a:xfrm>
          <a:prstGeom prst="roundRect">
            <a:avLst>
              <a:gd name="adj" fmla="val 16667"/>
            </a:avLst>
          </a:prstGeom>
          <a:solidFill>
            <a:srgbClr val="F2F4F5"/>
          </a:solidFill>
          <a:ln w="1778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10" name="Text 8"/>
          <p:cNvSpPr/>
          <p:nvPr/>
        </p:nvSpPr>
        <p:spPr>
          <a:xfrm>
            <a:off x="4411977" y="1737360"/>
            <a:ext cx="3418067"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10283B"/>
                </a:solidFill>
                <a:effectLst/>
                <a:uFillTx/>
                <a:latin typeface="Calibri"/>
              </a:rPr>
              <a:t>VERIFICATION</a:t>
            </a:r>
            <a:endParaRPr lang="en-US" sz="3200" b="0" u="none" strike="noStrike" dirty="0">
              <a:solidFill>
                <a:srgbClr val="000000"/>
              </a:solidFill>
              <a:effectLst/>
              <a:uFillTx/>
              <a:latin typeface="Arial"/>
            </a:endParaRPr>
          </a:p>
        </p:txBody>
      </p:sp>
      <p:sp>
        <p:nvSpPr>
          <p:cNvPr id="211" name="Text 9"/>
          <p:cNvSpPr/>
          <p:nvPr/>
        </p:nvSpPr>
        <p:spPr>
          <a:xfrm>
            <a:off x="4411978" y="2468879"/>
            <a:ext cx="3418066" cy="1975899"/>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0" u="none" strike="noStrike" dirty="0">
                <a:solidFill>
                  <a:srgbClr val="3A3A3C"/>
                </a:solidFill>
                <a:effectLst/>
                <a:uFillTx/>
                <a:latin typeface="Calibri"/>
              </a:rPr>
              <a:t>Specifications</a:t>
            </a:r>
            <a:endParaRPr lang="en-US" sz="3200" b="0" u="none" strike="noStrike" dirty="0">
              <a:solidFill>
                <a:srgbClr val="000000"/>
              </a:solidFill>
              <a:effectLst/>
              <a:uFillTx/>
              <a:latin typeface="Arial"/>
            </a:endParaRPr>
          </a:p>
          <a:p>
            <a:pPr algn="ctr" defTabSz="914400">
              <a:lnSpc>
                <a:spcPct val="100000"/>
              </a:lnSpc>
              <a:tabLst>
                <a:tab pos="0" algn="l"/>
              </a:tabLst>
            </a:pPr>
            <a:r>
              <a:rPr lang="en-US" sz="3200" b="0" u="none" strike="noStrike" dirty="0">
                <a:solidFill>
                  <a:srgbClr val="3A3A3C"/>
                </a:solidFill>
                <a:effectLst/>
                <a:uFillTx/>
                <a:latin typeface="Calibri"/>
              </a:rPr>
              <a:t>Controls</a:t>
            </a:r>
            <a:endParaRPr lang="en-US" sz="3200" b="0" u="none" strike="noStrike" dirty="0">
              <a:solidFill>
                <a:srgbClr val="000000"/>
              </a:solidFill>
              <a:effectLst/>
              <a:uFillTx/>
              <a:latin typeface="Arial"/>
            </a:endParaRPr>
          </a:p>
          <a:p>
            <a:pPr algn="ctr" defTabSz="914400">
              <a:lnSpc>
                <a:spcPct val="100000"/>
              </a:lnSpc>
              <a:tabLst>
                <a:tab pos="0" algn="l"/>
              </a:tabLst>
            </a:pPr>
            <a:r>
              <a:rPr lang="en-US" sz="3200" b="0" u="none" strike="noStrike" dirty="0">
                <a:solidFill>
                  <a:srgbClr val="3A3A3C"/>
                </a:solidFill>
                <a:effectLst/>
                <a:uFillTx/>
                <a:latin typeface="Calibri"/>
              </a:rPr>
              <a:t>Acceptance criteria</a:t>
            </a:r>
            <a:endParaRPr lang="en-US" sz="3200" b="0" u="none" strike="noStrike" dirty="0">
              <a:solidFill>
                <a:srgbClr val="000000"/>
              </a:solidFill>
              <a:effectLst/>
              <a:uFillTx/>
              <a:latin typeface="Arial"/>
            </a:endParaRPr>
          </a:p>
        </p:txBody>
      </p:sp>
      <p:sp>
        <p:nvSpPr>
          <p:cNvPr id="212" name="Shape 10"/>
          <p:cNvSpPr/>
          <p:nvPr/>
        </p:nvSpPr>
        <p:spPr>
          <a:xfrm>
            <a:off x="8491993" y="1325880"/>
            <a:ext cx="3474360" cy="3674410"/>
          </a:xfrm>
          <a:prstGeom prst="roundRect">
            <a:avLst>
              <a:gd name="adj" fmla="val 16667"/>
            </a:avLst>
          </a:prstGeom>
          <a:solidFill>
            <a:srgbClr val="F7E9E6"/>
          </a:solidFill>
          <a:ln w="1778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213" name="Text 11"/>
          <p:cNvSpPr/>
          <p:nvPr/>
        </p:nvSpPr>
        <p:spPr>
          <a:xfrm>
            <a:off x="8549640" y="1737360"/>
            <a:ext cx="33375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C8102E"/>
                </a:solidFill>
                <a:effectLst/>
                <a:uFillTx/>
                <a:latin typeface="Calibri"/>
              </a:rPr>
              <a:t>OWNERSHIP</a:t>
            </a:r>
            <a:endParaRPr lang="en-US" sz="3200" b="0" u="none" strike="noStrike" dirty="0">
              <a:solidFill>
                <a:srgbClr val="000000"/>
              </a:solidFill>
              <a:effectLst/>
              <a:uFillTx/>
              <a:latin typeface="Arial"/>
            </a:endParaRPr>
          </a:p>
        </p:txBody>
      </p:sp>
      <p:sp>
        <p:nvSpPr>
          <p:cNvPr id="214" name="Text 12"/>
          <p:cNvSpPr/>
          <p:nvPr/>
        </p:nvSpPr>
        <p:spPr>
          <a:xfrm>
            <a:off x="8491991" y="2565940"/>
            <a:ext cx="3474360" cy="19783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3A3A3C"/>
                </a:solidFill>
                <a:effectLst/>
                <a:uFillTx/>
                <a:latin typeface="Calibri"/>
              </a:rPr>
              <a:t>The Plant Manager still owns the outcome.</a:t>
            </a:r>
            <a:endParaRPr lang="en-US" sz="3200" b="0" u="none" strike="noStrike" dirty="0">
              <a:solidFill>
                <a:srgbClr val="000000"/>
              </a:solidFill>
              <a:effectLst/>
              <a:uFillTx/>
              <a:latin typeface="Arial"/>
            </a:endParaRPr>
          </a:p>
        </p:txBody>
      </p:sp>
      <p:sp>
        <p:nvSpPr>
          <p:cNvPr id="215" name="Text 13"/>
          <p:cNvSpPr/>
          <p:nvPr/>
        </p:nvSpPr>
        <p:spPr>
          <a:xfrm>
            <a:off x="214685" y="5461088"/>
            <a:ext cx="11895151"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10283B"/>
                </a:solidFill>
                <a:effectLst/>
                <a:uFillTx/>
                <a:latin typeface="Calibri"/>
              </a:rPr>
              <a:t>Trust expertise. Verify the controls around it.</a:t>
            </a:r>
            <a:endParaRPr lang="en-US" sz="3200" b="0" u="none" strike="noStrike" dirty="0">
              <a:solidFill>
                <a:srgbClr val="000000"/>
              </a:solidFill>
              <a:effectLst/>
              <a:uFillTx/>
              <a:latin typeface="Arial"/>
            </a:endParaRPr>
          </a:p>
        </p:txBody>
      </p:sp>
      <p:sp>
        <p:nvSpPr>
          <p:cNvPr id="2" name="Text 0">
            <a:extLst>
              <a:ext uri="{FF2B5EF4-FFF2-40B4-BE49-F238E27FC236}">
                <a16:creationId xmlns:a16="http://schemas.microsoft.com/office/drawing/2014/main" id="{3C7283E1-C9CE-2990-4FB1-4902C1ADFE7D}"/>
              </a:ext>
            </a:extLst>
          </p:cNvPr>
          <p:cNvSpPr/>
          <p:nvPr/>
        </p:nvSpPr>
        <p:spPr>
          <a:xfrm>
            <a:off x="320040" y="772670"/>
            <a:ext cx="1113779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3A3A3C"/>
                </a:solidFill>
                <a:effectLst/>
                <a:uFillTx/>
                <a:latin typeface="Calibri"/>
                <a:ea typeface="Calibri"/>
              </a:rPr>
              <a:t>What These Events Have in Common</a:t>
            </a:r>
            <a:endParaRPr lang="en-US" sz="3600" b="0" u="none" strike="noStrike" dirty="0">
              <a:solidFill>
                <a:srgbClr val="000000"/>
              </a:solidFill>
              <a:effectLst/>
              <a:uFillTx/>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6"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From Events to Improvements</a:t>
            </a:r>
            <a:endParaRPr lang="en-US" sz="3200" b="0" u="none" strike="noStrike" dirty="0">
              <a:solidFill>
                <a:srgbClr val="000000"/>
              </a:solidFill>
              <a:effectLst/>
              <a:uFillTx/>
              <a:latin typeface="Arial"/>
            </a:endParaRPr>
          </a:p>
        </p:txBody>
      </p:sp>
      <p:pic>
        <p:nvPicPr>
          <p:cNvPr id="217"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218"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219"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20"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16</a:t>
            </a:r>
            <a:endParaRPr lang="en-US" sz="700" b="0" u="none" strike="noStrike">
              <a:solidFill>
                <a:srgbClr val="000000"/>
              </a:solidFill>
              <a:effectLst/>
              <a:uFillTx/>
              <a:latin typeface="Arial"/>
            </a:endParaRPr>
          </a:p>
        </p:txBody>
      </p:sp>
      <p:sp>
        <p:nvSpPr>
          <p:cNvPr id="221" name="Text 4"/>
          <p:cNvSpPr/>
          <p:nvPr/>
        </p:nvSpPr>
        <p:spPr>
          <a:xfrm>
            <a:off x="0" y="1097280"/>
            <a:ext cx="1219200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10283B"/>
                </a:solidFill>
                <a:effectLst/>
                <a:uFillTx/>
                <a:latin typeface="Calibri"/>
              </a:rPr>
              <a:t>Three questions to take back to your plant</a:t>
            </a:r>
            <a:endParaRPr lang="en-US" sz="3600" b="0" u="none" strike="noStrike" dirty="0">
              <a:solidFill>
                <a:srgbClr val="000000"/>
              </a:solidFill>
              <a:effectLst/>
              <a:uFillTx/>
              <a:latin typeface="Arial"/>
            </a:endParaRPr>
          </a:p>
        </p:txBody>
      </p:sp>
      <p:sp>
        <p:nvSpPr>
          <p:cNvPr id="222" name="Text 5"/>
          <p:cNvSpPr/>
          <p:nvPr/>
        </p:nvSpPr>
        <p:spPr>
          <a:xfrm>
            <a:off x="701702" y="205740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1</a:t>
            </a:r>
            <a:endParaRPr lang="en-US" sz="3600" b="0" u="none" strike="noStrike" dirty="0">
              <a:solidFill>
                <a:srgbClr val="000000"/>
              </a:solidFill>
              <a:effectLst/>
              <a:uFillTx/>
              <a:latin typeface="Arial"/>
            </a:endParaRPr>
          </a:p>
        </p:txBody>
      </p:sp>
      <p:sp>
        <p:nvSpPr>
          <p:cNvPr id="223" name="Text 6"/>
          <p:cNvSpPr/>
          <p:nvPr/>
        </p:nvSpPr>
        <p:spPr>
          <a:xfrm>
            <a:off x="1655863" y="2030040"/>
            <a:ext cx="998485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0" u="none" strike="noStrike" dirty="0">
                <a:solidFill>
                  <a:srgbClr val="3A3A3C"/>
                </a:solidFill>
                <a:effectLst/>
                <a:uFillTx/>
                <a:latin typeface="Calibri"/>
              </a:rPr>
              <a:t>Where are we relying on “like-kind” without enough proof?</a:t>
            </a:r>
            <a:endParaRPr lang="en-US" sz="3200" b="0" u="none" strike="noStrike" dirty="0">
              <a:solidFill>
                <a:srgbClr val="000000"/>
              </a:solidFill>
              <a:effectLst/>
              <a:uFillTx/>
              <a:latin typeface="Arial"/>
            </a:endParaRPr>
          </a:p>
        </p:txBody>
      </p:sp>
      <p:sp>
        <p:nvSpPr>
          <p:cNvPr id="224" name="Text 7"/>
          <p:cNvSpPr/>
          <p:nvPr/>
        </p:nvSpPr>
        <p:spPr>
          <a:xfrm>
            <a:off x="701702" y="3108960"/>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dirty="0">
                <a:solidFill>
                  <a:srgbClr val="C8102E"/>
                </a:solidFill>
                <a:effectLst/>
                <a:uFillTx/>
                <a:latin typeface="Calibri"/>
              </a:rPr>
              <a:t>2</a:t>
            </a:r>
            <a:endParaRPr lang="en-US" sz="3600" b="0" u="none" strike="noStrike" dirty="0">
              <a:solidFill>
                <a:srgbClr val="000000"/>
              </a:solidFill>
              <a:effectLst/>
              <a:uFillTx/>
              <a:latin typeface="Arial"/>
            </a:endParaRPr>
          </a:p>
        </p:txBody>
      </p:sp>
      <p:sp>
        <p:nvSpPr>
          <p:cNvPr id="225" name="Text 8"/>
          <p:cNvSpPr/>
          <p:nvPr/>
        </p:nvSpPr>
        <p:spPr>
          <a:xfrm>
            <a:off x="1655863" y="3081600"/>
            <a:ext cx="998485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0" u="none" strike="noStrike" dirty="0">
                <a:solidFill>
                  <a:srgbClr val="3A3A3C"/>
                </a:solidFill>
                <a:effectLst/>
                <a:uFillTx/>
                <a:latin typeface="Calibri"/>
              </a:rPr>
              <a:t>What critical responsibilities do we assume a vendor owns?</a:t>
            </a:r>
            <a:endParaRPr lang="en-US" sz="3200" b="0" u="none" strike="noStrike" dirty="0">
              <a:solidFill>
                <a:srgbClr val="000000"/>
              </a:solidFill>
              <a:effectLst/>
              <a:uFillTx/>
              <a:latin typeface="Arial"/>
            </a:endParaRPr>
          </a:p>
        </p:txBody>
      </p:sp>
      <p:sp>
        <p:nvSpPr>
          <p:cNvPr id="226" name="Text 9"/>
          <p:cNvSpPr/>
          <p:nvPr/>
        </p:nvSpPr>
        <p:spPr>
          <a:xfrm>
            <a:off x="701702" y="3996894"/>
            <a:ext cx="50256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600" b="1" u="none" strike="noStrike">
                <a:solidFill>
                  <a:srgbClr val="C8102E"/>
                </a:solidFill>
                <a:effectLst/>
                <a:uFillTx/>
                <a:latin typeface="Calibri"/>
              </a:rPr>
              <a:t>3</a:t>
            </a:r>
            <a:endParaRPr lang="en-US" sz="3600" b="0" u="none" strike="noStrike">
              <a:solidFill>
                <a:srgbClr val="000000"/>
              </a:solidFill>
              <a:effectLst/>
              <a:uFillTx/>
              <a:latin typeface="Arial"/>
            </a:endParaRPr>
          </a:p>
        </p:txBody>
      </p:sp>
      <p:sp>
        <p:nvSpPr>
          <p:cNvPr id="227" name="Text 10"/>
          <p:cNvSpPr/>
          <p:nvPr/>
        </p:nvSpPr>
        <p:spPr>
          <a:xfrm>
            <a:off x="1655863" y="4133160"/>
            <a:ext cx="998485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0" u="none" strike="noStrike">
                <a:solidFill>
                  <a:srgbClr val="3A3A3C"/>
                </a:solidFill>
                <a:effectLst/>
                <a:uFillTx/>
                <a:latin typeface="Calibri"/>
              </a:rPr>
              <a:t>Where do our contracts and QC plans need clearer acceptance criteria?</a:t>
            </a:r>
            <a:endParaRPr lang="en-US" sz="3200" b="0" u="none" strike="noStrike">
              <a:solidFill>
                <a:srgbClr val="000000"/>
              </a:solidFill>
              <a:effectLst/>
              <a:uFillTx/>
              <a:latin typeface="Arial"/>
            </a:endParaRPr>
          </a:p>
        </p:txBody>
      </p:sp>
      <p:sp>
        <p:nvSpPr>
          <p:cNvPr id="228" name="Text 11"/>
          <p:cNvSpPr/>
          <p:nvPr/>
        </p:nvSpPr>
        <p:spPr>
          <a:xfrm>
            <a:off x="3474720" y="5585056"/>
            <a:ext cx="521172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6600" b="1" u="none" strike="noStrike" dirty="0">
                <a:solidFill>
                  <a:srgbClr val="10283B"/>
                </a:solidFill>
                <a:effectLst/>
                <a:uFillTx/>
                <a:latin typeface="Calibri"/>
              </a:rPr>
              <a:t>Questions?</a:t>
            </a:r>
            <a:endParaRPr lang="en-US" sz="6600" b="0" u="none" strike="noStrike" dirty="0">
              <a:solidFill>
                <a:srgbClr val="000000"/>
              </a:solidFill>
              <a:effectLst/>
              <a:uFillTx/>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Events to Improvements</a:t>
            </a:r>
            <a:endParaRPr lang="en-US" sz="3200" b="0" u="none" strike="noStrike" dirty="0">
              <a:solidFill>
                <a:srgbClr val="000000"/>
              </a:solidFill>
              <a:effectLst/>
              <a:uFillTx/>
              <a:latin typeface="Arial"/>
            </a:endParaRPr>
          </a:p>
        </p:txBody>
      </p:sp>
      <p:pic>
        <p:nvPicPr>
          <p:cNvPr id="24"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25"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26"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27"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3</a:t>
            </a:r>
            <a:endParaRPr lang="en-US" sz="700" b="0" u="none" strike="noStrike">
              <a:solidFill>
                <a:srgbClr val="000000"/>
              </a:solidFill>
              <a:effectLst/>
              <a:uFillTx/>
              <a:latin typeface="Arial"/>
            </a:endParaRPr>
          </a:p>
        </p:txBody>
      </p:sp>
      <p:sp>
        <p:nvSpPr>
          <p:cNvPr id="29" name="Text 5"/>
          <p:cNvSpPr/>
          <p:nvPr/>
        </p:nvSpPr>
        <p:spPr>
          <a:xfrm>
            <a:off x="960120" y="860046"/>
            <a:ext cx="10240920" cy="1096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4400" b="1" u="none" strike="noStrike" dirty="0">
                <a:effectLst/>
                <a:uFillTx/>
                <a:latin typeface="Calibri"/>
              </a:rPr>
              <a:t>Events to Improvements:</a:t>
            </a:r>
          </a:p>
          <a:p>
            <a:pPr algn="ctr" defTabSz="914400">
              <a:lnSpc>
                <a:spcPct val="100000"/>
              </a:lnSpc>
              <a:tabLst>
                <a:tab pos="0" algn="l"/>
              </a:tabLst>
            </a:pPr>
            <a:r>
              <a:rPr lang="en-US" sz="4400" b="1" u="none" strike="noStrike" dirty="0">
                <a:effectLst/>
                <a:uFillTx/>
                <a:latin typeface="Calibri"/>
              </a:rPr>
              <a:t>Lessons from Ferndale Generating Station</a:t>
            </a:r>
            <a:endParaRPr lang="en-US" sz="4400" b="0" u="none" strike="noStrike" dirty="0">
              <a:effectLst/>
              <a:uFillTx/>
              <a:latin typeface="Arial"/>
            </a:endParaRPr>
          </a:p>
        </p:txBody>
      </p:sp>
      <p:pic>
        <p:nvPicPr>
          <p:cNvPr id="32" name="Picture 31">
            <a:extLst>
              <a:ext uri="{FF2B5EF4-FFF2-40B4-BE49-F238E27FC236}">
                <a16:creationId xmlns:a16="http://schemas.microsoft.com/office/drawing/2014/main" id="{C1DC0166-5C1E-451B-2A9D-015D14390642}"/>
              </a:ext>
            </a:extLst>
          </p:cNvPr>
          <p:cNvPicPr>
            <a:picLocks noChangeAspect="1"/>
          </p:cNvPicPr>
          <p:nvPr/>
        </p:nvPicPr>
        <p:blipFill>
          <a:blip r:embed="rId4"/>
          <a:srcRect/>
          <a:stretch>
            <a:fillRect/>
          </a:stretch>
        </p:blipFill>
        <p:spPr>
          <a:xfrm>
            <a:off x="6424653" y="2684687"/>
            <a:ext cx="4854603" cy="3236402"/>
          </a:xfrm>
          <a:prstGeom prst="rect">
            <a:avLst/>
          </a:prstGeom>
        </p:spPr>
      </p:pic>
      <p:pic>
        <p:nvPicPr>
          <p:cNvPr id="34" name="Picture 33" descr="PSE PUGT SOUND ENERGY&#10;&#10;AI-generated content may be incorrect.">
            <a:extLst>
              <a:ext uri="{FF2B5EF4-FFF2-40B4-BE49-F238E27FC236}">
                <a16:creationId xmlns:a16="http://schemas.microsoft.com/office/drawing/2014/main" id="{C7EAEEBA-D945-B468-0CE4-10D7A708B1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766" y="3135122"/>
            <a:ext cx="4804300" cy="233553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3A3A3C"/>
                </a:solidFill>
                <a:effectLst/>
                <a:uFillTx/>
                <a:latin typeface="Calibri"/>
                <a:ea typeface="Calibri"/>
              </a:rPr>
              <a:t>Three Events. One Management Theme.</a:t>
            </a:r>
            <a:endParaRPr lang="en-US" sz="2800" b="0" u="none" strike="noStrike" dirty="0">
              <a:solidFill>
                <a:srgbClr val="000000"/>
              </a:solidFill>
              <a:effectLst/>
              <a:uFillTx/>
              <a:latin typeface="Arial"/>
            </a:endParaRPr>
          </a:p>
        </p:txBody>
      </p:sp>
      <p:pic>
        <p:nvPicPr>
          <p:cNvPr id="33"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34"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35"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36"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4</a:t>
            </a:r>
            <a:endParaRPr lang="en-US" sz="700" b="0" u="none" strike="noStrike">
              <a:solidFill>
                <a:srgbClr val="000000"/>
              </a:solidFill>
              <a:effectLst/>
              <a:uFillTx/>
              <a:latin typeface="Arial"/>
            </a:endParaRPr>
          </a:p>
        </p:txBody>
      </p:sp>
      <p:sp>
        <p:nvSpPr>
          <p:cNvPr id="37" name="Shape 4"/>
          <p:cNvSpPr/>
          <p:nvPr/>
        </p:nvSpPr>
        <p:spPr>
          <a:xfrm>
            <a:off x="640080" y="1417320"/>
            <a:ext cx="3245760" cy="3565800"/>
          </a:xfrm>
          <a:prstGeom prst="roundRect">
            <a:avLst>
              <a:gd name="adj" fmla="val 2254"/>
            </a:avLst>
          </a:prstGeom>
          <a:solidFill>
            <a:srgbClr val="F7E9E6"/>
          </a:solidFill>
          <a:ln w="19050">
            <a:solidFill>
              <a:srgbClr val="C94B3C"/>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38" name="Text 5"/>
          <p:cNvSpPr/>
          <p:nvPr/>
        </p:nvSpPr>
        <p:spPr>
          <a:xfrm>
            <a:off x="868680" y="1874520"/>
            <a:ext cx="278856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10283B"/>
                </a:solidFill>
                <a:effectLst/>
                <a:uFillTx/>
                <a:latin typeface="Calibri"/>
              </a:rPr>
              <a:t>Flex Hose Blowout</a:t>
            </a:r>
            <a:endParaRPr lang="en-US" sz="3200" b="0" u="none" strike="noStrike" dirty="0">
              <a:solidFill>
                <a:srgbClr val="000000"/>
              </a:solidFill>
              <a:effectLst/>
              <a:uFillTx/>
              <a:latin typeface="Arial"/>
            </a:endParaRPr>
          </a:p>
        </p:txBody>
      </p:sp>
      <p:sp>
        <p:nvSpPr>
          <p:cNvPr id="39" name="Text 6"/>
          <p:cNvSpPr/>
          <p:nvPr/>
        </p:nvSpPr>
        <p:spPr>
          <a:xfrm>
            <a:off x="868680" y="3071190"/>
            <a:ext cx="2834280" cy="1142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0" u="none" strike="noStrike" dirty="0">
                <a:solidFill>
                  <a:srgbClr val="3A3A3C"/>
                </a:solidFill>
                <a:effectLst/>
                <a:uFillTx/>
                <a:latin typeface="Calibri"/>
              </a:rPr>
              <a:t>QA/QC</a:t>
            </a:r>
          </a:p>
          <a:p>
            <a:pPr algn="ctr" defTabSz="914400">
              <a:lnSpc>
                <a:spcPct val="100000"/>
              </a:lnSpc>
              <a:tabLst>
                <a:tab pos="0" algn="l"/>
              </a:tabLst>
            </a:pPr>
            <a:r>
              <a:rPr lang="en-US" sz="2400" b="0" u="none" strike="noStrike" dirty="0">
                <a:solidFill>
                  <a:srgbClr val="3A3A3C"/>
                </a:solidFill>
                <a:effectLst/>
                <a:uFillTx/>
                <a:latin typeface="Calibri"/>
              </a:rPr>
              <a:t>Like-kind</a:t>
            </a:r>
          </a:p>
          <a:p>
            <a:pPr algn="ctr" defTabSz="914400">
              <a:lnSpc>
                <a:spcPct val="100000"/>
              </a:lnSpc>
              <a:tabLst>
                <a:tab pos="0" algn="l"/>
              </a:tabLst>
            </a:pPr>
            <a:r>
              <a:rPr lang="en-US" sz="2400" b="0" u="none" strike="noStrike" dirty="0">
                <a:solidFill>
                  <a:srgbClr val="3A3A3C"/>
                </a:solidFill>
                <a:effectLst/>
                <a:uFillTx/>
                <a:latin typeface="Calibri"/>
              </a:rPr>
              <a:t>MOC </a:t>
            </a:r>
          </a:p>
          <a:p>
            <a:pPr algn="ctr" defTabSz="914400">
              <a:lnSpc>
                <a:spcPct val="100000"/>
              </a:lnSpc>
              <a:tabLst>
                <a:tab pos="0" algn="l"/>
              </a:tabLst>
            </a:pPr>
            <a:r>
              <a:rPr lang="en-US" sz="2400" b="0" u="none" strike="noStrike" dirty="0">
                <a:solidFill>
                  <a:srgbClr val="3A3A3C"/>
                </a:solidFill>
                <a:effectLst/>
                <a:uFillTx/>
                <a:latin typeface="Calibri"/>
              </a:rPr>
              <a:t>Personnel exposure</a:t>
            </a:r>
            <a:endParaRPr lang="en-US" sz="2400" b="0" u="none" strike="noStrike" dirty="0">
              <a:solidFill>
                <a:srgbClr val="000000"/>
              </a:solidFill>
              <a:effectLst/>
              <a:uFillTx/>
              <a:latin typeface="Arial"/>
            </a:endParaRPr>
          </a:p>
        </p:txBody>
      </p:sp>
      <p:sp>
        <p:nvSpPr>
          <p:cNvPr id="40" name="Shape 7"/>
          <p:cNvSpPr/>
          <p:nvPr/>
        </p:nvSpPr>
        <p:spPr>
          <a:xfrm>
            <a:off x="4160520" y="1417320"/>
            <a:ext cx="3245760" cy="3565800"/>
          </a:xfrm>
          <a:prstGeom prst="roundRect">
            <a:avLst>
              <a:gd name="adj" fmla="val 2254"/>
            </a:avLst>
          </a:prstGeom>
          <a:solidFill>
            <a:srgbClr val="EAF0F5"/>
          </a:solidFill>
          <a:ln w="1905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1" name="Text 8"/>
          <p:cNvSpPr/>
          <p:nvPr/>
        </p:nvSpPr>
        <p:spPr>
          <a:xfrm>
            <a:off x="4389120" y="1874520"/>
            <a:ext cx="278856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10283B"/>
                </a:solidFill>
                <a:effectLst/>
                <a:uFillTx/>
                <a:latin typeface="Calibri"/>
              </a:rPr>
              <a:t>IT Network Failure</a:t>
            </a:r>
            <a:endParaRPr lang="en-US" sz="3200" b="0" u="none" strike="noStrike" dirty="0">
              <a:solidFill>
                <a:srgbClr val="000000"/>
              </a:solidFill>
              <a:effectLst/>
              <a:uFillTx/>
              <a:latin typeface="Arial"/>
            </a:endParaRPr>
          </a:p>
        </p:txBody>
      </p:sp>
      <p:sp>
        <p:nvSpPr>
          <p:cNvPr id="42" name="Text 9"/>
          <p:cNvSpPr/>
          <p:nvPr/>
        </p:nvSpPr>
        <p:spPr>
          <a:xfrm>
            <a:off x="4160160" y="2880360"/>
            <a:ext cx="2971800" cy="1142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0" u="none" strike="noStrike" dirty="0">
                <a:solidFill>
                  <a:srgbClr val="3A3A3C"/>
                </a:solidFill>
                <a:effectLst/>
                <a:uFillTx/>
                <a:latin typeface="Calibri"/>
              </a:rPr>
              <a:t>Vendor oversight</a:t>
            </a:r>
          </a:p>
          <a:p>
            <a:pPr algn="ctr" defTabSz="914400">
              <a:lnSpc>
                <a:spcPct val="100000"/>
              </a:lnSpc>
              <a:tabLst>
                <a:tab pos="0" algn="l"/>
              </a:tabLst>
            </a:pPr>
            <a:r>
              <a:rPr lang="en-US" sz="2400" b="0" u="none" strike="noStrike" dirty="0">
                <a:solidFill>
                  <a:srgbClr val="3A3A3C"/>
                </a:solidFill>
                <a:effectLst/>
                <a:uFillTx/>
                <a:latin typeface="Calibri"/>
              </a:rPr>
              <a:t>IT/OT boundaries </a:t>
            </a:r>
          </a:p>
          <a:p>
            <a:pPr algn="ctr" defTabSz="914400">
              <a:lnSpc>
                <a:spcPct val="100000"/>
              </a:lnSpc>
              <a:tabLst>
                <a:tab pos="0" algn="l"/>
              </a:tabLst>
            </a:pPr>
            <a:r>
              <a:rPr lang="en-US" sz="2400" b="0" u="none" strike="noStrike" dirty="0">
                <a:solidFill>
                  <a:srgbClr val="3A3A3C"/>
                </a:solidFill>
                <a:effectLst/>
                <a:uFillTx/>
                <a:latin typeface="Calibri"/>
              </a:rPr>
              <a:t>Contract expectations</a:t>
            </a:r>
            <a:endParaRPr lang="en-US" sz="2400" b="0" u="none" strike="noStrike" dirty="0">
              <a:solidFill>
                <a:srgbClr val="000000"/>
              </a:solidFill>
              <a:effectLst/>
              <a:uFillTx/>
              <a:latin typeface="Arial"/>
            </a:endParaRPr>
          </a:p>
        </p:txBody>
      </p:sp>
      <p:sp>
        <p:nvSpPr>
          <p:cNvPr id="43" name="Shape 10"/>
          <p:cNvSpPr/>
          <p:nvPr/>
        </p:nvSpPr>
        <p:spPr>
          <a:xfrm>
            <a:off x="7680960" y="1417320"/>
            <a:ext cx="3245760" cy="3565800"/>
          </a:xfrm>
          <a:prstGeom prst="roundRect">
            <a:avLst>
              <a:gd name="adj" fmla="val 2254"/>
            </a:avLst>
          </a:prstGeom>
          <a:solidFill>
            <a:srgbClr val="F1F1F1"/>
          </a:solidFill>
          <a:ln w="19050">
            <a:solidFill>
              <a:srgbClr val="6B6F72"/>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44" name="Text 11"/>
          <p:cNvSpPr/>
          <p:nvPr/>
        </p:nvSpPr>
        <p:spPr>
          <a:xfrm>
            <a:off x="7909560" y="1874520"/>
            <a:ext cx="2788560" cy="7311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10283B"/>
                </a:solidFill>
                <a:effectLst/>
                <a:uFillTx/>
                <a:latin typeface="Calibri"/>
              </a:rPr>
              <a:t>GE Stator Rewind</a:t>
            </a:r>
            <a:endParaRPr lang="en-US" sz="3200" b="0" u="none" strike="noStrike" dirty="0">
              <a:solidFill>
                <a:srgbClr val="000000"/>
              </a:solidFill>
              <a:effectLst/>
              <a:uFillTx/>
              <a:latin typeface="Arial"/>
            </a:endParaRPr>
          </a:p>
        </p:txBody>
      </p:sp>
      <p:sp>
        <p:nvSpPr>
          <p:cNvPr id="45" name="Text 12"/>
          <p:cNvSpPr/>
          <p:nvPr/>
        </p:nvSpPr>
        <p:spPr>
          <a:xfrm>
            <a:off x="7955280" y="2880360"/>
            <a:ext cx="2697120" cy="11426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0" u="none" strike="noStrike" dirty="0">
                <a:solidFill>
                  <a:srgbClr val="3A3A3C"/>
                </a:solidFill>
                <a:effectLst/>
                <a:uFillTx/>
                <a:latin typeface="Calibri"/>
              </a:rPr>
              <a:t>OEM oversight Acceptance criteria Quality hold points</a:t>
            </a:r>
            <a:endParaRPr lang="en-US" sz="2400" b="0" u="none" strike="noStrike" dirty="0">
              <a:solidFill>
                <a:srgbClr val="000000"/>
              </a:solidFill>
              <a:effectLst/>
              <a:uFillTx/>
              <a:latin typeface="Arial"/>
            </a:endParaRPr>
          </a:p>
        </p:txBody>
      </p:sp>
      <p:sp>
        <p:nvSpPr>
          <p:cNvPr id="46" name="Text 13"/>
          <p:cNvSpPr/>
          <p:nvPr/>
        </p:nvSpPr>
        <p:spPr>
          <a:xfrm>
            <a:off x="0" y="5440680"/>
            <a:ext cx="12191400"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1" u="none" strike="noStrike" dirty="0">
                <a:solidFill>
                  <a:srgbClr val="10283B"/>
                </a:solidFill>
                <a:effectLst/>
                <a:uFillTx/>
                <a:latin typeface="Calibri"/>
              </a:rPr>
              <a:t>Plant Manager question: What did the event reveal about the system around the work?</a:t>
            </a:r>
            <a:endParaRPr lang="en-US" sz="2400" b="0" u="none" strike="noStrike" dirty="0">
              <a:solidFill>
                <a:srgbClr val="000000"/>
              </a:solidFill>
              <a:effectLst/>
              <a:uFillTx/>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Flex Hose Blowout | What Happened?</a:t>
            </a:r>
            <a:endParaRPr lang="en-US" sz="3200" b="0" u="none" strike="noStrike" dirty="0">
              <a:solidFill>
                <a:srgbClr val="000000"/>
              </a:solidFill>
              <a:effectLst/>
              <a:uFillTx/>
              <a:latin typeface="Arial"/>
            </a:endParaRPr>
          </a:p>
        </p:txBody>
      </p:sp>
      <p:pic>
        <p:nvPicPr>
          <p:cNvPr id="48"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49"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50"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51"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5</a:t>
            </a:r>
            <a:endParaRPr lang="en-US" sz="700" b="0" u="none" strike="noStrike">
              <a:solidFill>
                <a:srgbClr val="000000"/>
              </a:solidFill>
              <a:effectLst/>
              <a:uFillTx/>
              <a:latin typeface="Arial"/>
            </a:endParaRPr>
          </a:p>
        </p:txBody>
      </p:sp>
      <p:pic>
        <p:nvPicPr>
          <p:cNvPr id="52" name="Image 1" descr="/mnt/data/prelim_work/flex_media/image-1-1.png"/>
          <p:cNvPicPr/>
          <p:nvPr/>
        </p:nvPicPr>
        <p:blipFill>
          <a:blip r:embed="rId4"/>
          <a:srcRect t="16089" b="16089"/>
          <a:stretch/>
        </p:blipFill>
        <p:spPr>
          <a:xfrm>
            <a:off x="85728" y="914399"/>
            <a:ext cx="5766072" cy="5229225"/>
          </a:xfrm>
          <a:prstGeom prst="rect">
            <a:avLst/>
          </a:prstGeom>
          <a:noFill/>
          <a:ln w="0">
            <a:noFill/>
          </a:ln>
        </p:spPr>
      </p:pic>
      <p:pic>
        <p:nvPicPr>
          <p:cNvPr id="53" name="Image 2" descr="/mnt/data/prelim_work/flex_media/image-1-2.png"/>
          <p:cNvPicPr/>
          <p:nvPr/>
        </p:nvPicPr>
        <p:blipFill>
          <a:blip r:embed="rId5"/>
          <a:srcRect t="21152" b="21152"/>
          <a:stretch/>
        </p:blipFill>
        <p:spPr>
          <a:xfrm>
            <a:off x="5953124" y="1447830"/>
            <a:ext cx="2776538" cy="2341540"/>
          </a:xfrm>
          <a:prstGeom prst="rect">
            <a:avLst/>
          </a:prstGeom>
          <a:noFill/>
          <a:ln w="0">
            <a:noFill/>
          </a:ln>
        </p:spPr>
      </p:pic>
      <p:sp>
        <p:nvSpPr>
          <p:cNvPr id="54" name="Text 4"/>
          <p:cNvSpPr/>
          <p:nvPr/>
        </p:nvSpPr>
        <p:spPr>
          <a:xfrm>
            <a:off x="8926831" y="549000"/>
            <a:ext cx="283428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b="1" u="none" strike="noStrike" dirty="0">
                <a:solidFill>
                  <a:srgbClr val="E67E22"/>
                </a:solidFill>
                <a:effectLst/>
                <a:uFillTx/>
                <a:latin typeface="Calibri"/>
              </a:rPr>
              <a:t>APRIL 14, 2026 | 7:01 AM</a:t>
            </a:r>
            <a:endParaRPr lang="en-US" b="0" u="none" strike="noStrike" dirty="0">
              <a:solidFill>
                <a:srgbClr val="000000"/>
              </a:solidFill>
              <a:effectLst/>
              <a:uFillTx/>
              <a:latin typeface="Arial"/>
            </a:endParaRPr>
          </a:p>
        </p:txBody>
      </p:sp>
      <p:sp>
        <p:nvSpPr>
          <p:cNvPr id="55" name="Text 5"/>
          <p:cNvSpPr/>
          <p:nvPr/>
        </p:nvSpPr>
        <p:spPr>
          <a:xfrm>
            <a:off x="8877188" y="1747440"/>
            <a:ext cx="2925720" cy="178272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defTabSz="914400">
              <a:lnSpc>
                <a:spcPct val="100000"/>
              </a:lnSpc>
              <a:tabLst>
                <a:tab pos="0" algn="l"/>
              </a:tabLst>
            </a:pPr>
            <a:r>
              <a:rPr lang="en-US" b="0" u="none" strike="noStrike" dirty="0">
                <a:solidFill>
                  <a:srgbClr val="3A3A3C"/>
                </a:solidFill>
                <a:effectLst/>
                <a:uFillTx/>
                <a:latin typeface="Calibri"/>
              </a:rPr>
              <a:t>CT-A tripped after the compressor-discharge flex hose ruptured inside the turbine compartment.</a:t>
            </a:r>
            <a:endParaRPr lang="en-US" b="0" u="none" strike="noStrike" dirty="0">
              <a:solidFill>
                <a:srgbClr val="000000"/>
              </a:solidFill>
              <a:effectLst/>
              <a:uFillTx/>
              <a:latin typeface="Arial"/>
            </a:endParaRPr>
          </a:p>
          <a:p>
            <a:pPr defTabSz="914400">
              <a:lnSpc>
                <a:spcPct val="100000"/>
              </a:lnSpc>
              <a:tabLst>
                <a:tab pos="0" algn="l"/>
              </a:tabLst>
            </a:pPr>
            <a:endParaRPr lang="en-US" b="0" u="none" strike="noStrike" dirty="0">
              <a:solidFill>
                <a:srgbClr val="000000"/>
              </a:solidFill>
              <a:effectLst/>
              <a:uFillTx/>
              <a:latin typeface="Arial"/>
            </a:endParaRPr>
          </a:p>
          <a:p>
            <a:pPr defTabSz="914400">
              <a:lnSpc>
                <a:spcPct val="100000"/>
              </a:lnSpc>
              <a:tabLst>
                <a:tab pos="0" algn="l"/>
              </a:tabLst>
            </a:pPr>
            <a:r>
              <a:rPr lang="en-US" b="0" u="none" strike="noStrike" dirty="0">
                <a:solidFill>
                  <a:srgbClr val="3A3A3C"/>
                </a:solidFill>
                <a:effectLst/>
                <a:uFillTx/>
                <a:latin typeface="Calibri"/>
              </a:rPr>
              <a:t>• ~180 </a:t>
            </a:r>
            <a:r>
              <a:rPr lang="en-US" b="0" u="none" strike="noStrike" dirty="0" err="1">
                <a:solidFill>
                  <a:srgbClr val="3A3A3C"/>
                </a:solidFill>
                <a:effectLst/>
                <a:uFillTx/>
                <a:latin typeface="Calibri"/>
              </a:rPr>
              <a:t>psig</a:t>
            </a:r>
            <a:r>
              <a:rPr lang="en-US" b="0" u="none" strike="noStrike" dirty="0">
                <a:solidFill>
                  <a:srgbClr val="3A3A3C"/>
                </a:solidFill>
                <a:effectLst/>
                <a:uFillTx/>
                <a:latin typeface="Calibri"/>
              </a:rPr>
              <a:t> / 700°F air release</a:t>
            </a:r>
            <a:endParaRPr lang="en-US" b="0" u="none" strike="noStrike" dirty="0">
              <a:solidFill>
                <a:srgbClr val="000000"/>
              </a:solidFill>
              <a:effectLst/>
              <a:uFillTx/>
              <a:latin typeface="Arial"/>
            </a:endParaRPr>
          </a:p>
          <a:p>
            <a:pPr defTabSz="914400">
              <a:lnSpc>
                <a:spcPct val="100000"/>
              </a:lnSpc>
              <a:tabLst>
                <a:tab pos="0" algn="l"/>
              </a:tabLst>
            </a:pPr>
            <a:r>
              <a:rPr lang="en-US" b="0" u="none" strike="noStrike" dirty="0">
                <a:solidFill>
                  <a:srgbClr val="3A3A3C"/>
                </a:solidFill>
                <a:effectLst/>
                <a:uFillTx/>
                <a:latin typeface="Calibri"/>
              </a:rPr>
              <a:t>• Fire system actuated; CO₂ discharged</a:t>
            </a:r>
            <a:endParaRPr lang="en-US" b="0" u="none" strike="noStrike" dirty="0">
              <a:solidFill>
                <a:srgbClr val="000000"/>
              </a:solidFill>
              <a:effectLst/>
              <a:uFillTx/>
              <a:latin typeface="Arial"/>
            </a:endParaRPr>
          </a:p>
          <a:p>
            <a:pPr defTabSz="914400">
              <a:lnSpc>
                <a:spcPct val="100000"/>
              </a:lnSpc>
              <a:tabLst>
                <a:tab pos="0" algn="l"/>
              </a:tabLst>
            </a:pPr>
            <a:r>
              <a:rPr lang="en-US" b="0" u="none" strike="noStrike" dirty="0">
                <a:solidFill>
                  <a:srgbClr val="3A3A3C"/>
                </a:solidFill>
                <a:effectLst/>
                <a:uFillTx/>
                <a:latin typeface="Calibri"/>
              </a:rPr>
              <a:t>• Thermocouples, conduit and doors damaged</a:t>
            </a:r>
            <a:endParaRPr lang="en-US" b="0" u="none" strike="noStrike" dirty="0">
              <a:solidFill>
                <a:srgbClr val="000000"/>
              </a:solidFill>
              <a:effectLst/>
              <a:uFillTx/>
              <a:latin typeface="Arial"/>
            </a:endParaRPr>
          </a:p>
          <a:p>
            <a:pPr defTabSz="914400">
              <a:lnSpc>
                <a:spcPct val="100000"/>
              </a:lnSpc>
              <a:tabLst>
                <a:tab pos="0" algn="l"/>
              </a:tabLst>
            </a:pPr>
            <a:r>
              <a:rPr lang="en-US" b="0" u="none" strike="noStrike" dirty="0">
                <a:solidFill>
                  <a:srgbClr val="3A3A3C"/>
                </a:solidFill>
                <a:effectLst/>
                <a:uFillTx/>
                <a:latin typeface="Calibri"/>
              </a:rPr>
              <a:t>• Operator was approaching CT-A during rounds</a:t>
            </a:r>
            <a:endParaRPr lang="en-US" b="0" u="none" strike="noStrike" dirty="0">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1315C-C6DA-2E56-896D-A80DE27799C9}"/>
            </a:ext>
          </a:extLst>
        </p:cNvPr>
        <p:cNvGrpSpPr/>
        <p:nvPr/>
      </p:nvGrpSpPr>
      <p:grpSpPr>
        <a:xfrm>
          <a:off x="0" y="0"/>
          <a:ext cx="0" cy="0"/>
          <a:chOff x="0" y="0"/>
          <a:chExt cx="0" cy="0"/>
        </a:xfrm>
      </p:grpSpPr>
      <p:sp>
        <p:nvSpPr>
          <p:cNvPr id="47" name="Text 0">
            <a:extLst>
              <a:ext uri="{FF2B5EF4-FFF2-40B4-BE49-F238E27FC236}">
                <a16:creationId xmlns:a16="http://schemas.microsoft.com/office/drawing/2014/main" id="{9AAE9434-29EB-B7EB-CE34-25620FFFEE24}"/>
              </a:ext>
            </a:extLst>
          </p:cNvPr>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Flex Hose Blowout | What Happened?</a:t>
            </a:r>
            <a:endParaRPr lang="en-US" sz="3200" b="0" u="none" strike="noStrike" dirty="0">
              <a:solidFill>
                <a:srgbClr val="000000"/>
              </a:solidFill>
              <a:effectLst/>
              <a:uFillTx/>
              <a:latin typeface="Arial"/>
            </a:endParaRPr>
          </a:p>
        </p:txBody>
      </p:sp>
      <p:pic>
        <p:nvPicPr>
          <p:cNvPr id="48" name="Image 0" descr="/mnt/data/prelim_work/tmpl_media/image3.png">
            <a:extLst>
              <a:ext uri="{FF2B5EF4-FFF2-40B4-BE49-F238E27FC236}">
                <a16:creationId xmlns:a16="http://schemas.microsoft.com/office/drawing/2014/main" id="{608A481D-47E3-AE1D-74F4-E68C53881956}"/>
              </a:ext>
            </a:extLst>
          </p:cNvPr>
          <p:cNvPicPr/>
          <p:nvPr/>
        </p:nvPicPr>
        <p:blipFill>
          <a:blip r:embed="rId5"/>
          <a:stretch/>
        </p:blipFill>
        <p:spPr>
          <a:xfrm>
            <a:off x="10652040" y="73080"/>
            <a:ext cx="961200" cy="319680"/>
          </a:xfrm>
          <a:prstGeom prst="rect">
            <a:avLst/>
          </a:prstGeom>
          <a:noFill/>
          <a:ln w="0">
            <a:noFill/>
          </a:ln>
        </p:spPr>
      </p:pic>
      <p:sp>
        <p:nvSpPr>
          <p:cNvPr id="49" name="Shape 1">
            <a:extLst>
              <a:ext uri="{FF2B5EF4-FFF2-40B4-BE49-F238E27FC236}">
                <a16:creationId xmlns:a16="http://schemas.microsoft.com/office/drawing/2014/main" id="{CBDC2279-66CD-4354-84BF-E1D014ED4F3A}"/>
              </a:ext>
            </a:extLst>
          </p:cNvPr>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50" name="Shape 2">
            <a:extLst>
              <a:ext uri="{FF2B5EF4-FFF2-40B4-BE49-F238E27FC236}">
                <a16:creationId xmlns:a16="http://schemas.microsoft.com/office/drawing/2014/main" id="{AB27FD28-3802-02F3-7B19-8A5F8BDAA5EE}"/>
              </a:ext>
            </a:extLst>
          </p:cNvPr>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51" name="Text 3">
            <a:extLst>
              <a:ext uri="{FF2B5EF4-FFF2-40B4-BE49-F238E27FC236}">
                <a16:creationId xmlns:a16="http://schemas.microsoft.com/office/drawing/2014/main" id="{0627002A-D3FF-A2FC-130F-E4F5C004304B}"/>
              </a:ext>
            </a:extLst>
          </p:cNvPr>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5</a:t>
            </a:r>
            <a:endParaRPr lang="en-US" sz="700" b="0" u="none" strike="noStrike">
              <a:solidFill>
                <a:srgbClr val="000000"/>
              </a:solidFill>
              <a:effectLst/>
              <a:uFillTx/>
              <a:latin typeface="Arial"/>
            </a:endParaRPr>
          </a:p>
        </p:txBody>
      </p:sp>
      <p:sp>
        <p:nvSpPr>
          <p:cNvPr id="56" name="Shape 6">
            <a:extLst>
              <a:ext uri="{FF2B5EF4-FFF2-40B4-BE49-F238E27FC236}">
                <a16:creationId xmlns:a16="http://schemas.microsoft.com/office/drawing/2014/main" id="{49A238EB-D6E1-3976-B666-CA337A75D1ED}"/>
              </a:ext>
            </a:extLst>
          </p:cNvPr>
          <p:cNvSpPr/>
          <p:nvPr/>
        </p:nvSpPr>
        <p:spPr>
          <a:xfrm>
            <a:off x="3394956" y="820518"/>
            <a:ext cx="6111240" cy="1051200"/>
          </a:xfrm>
          <a:prstGeom prst="roundRect">
            <a:avLst>
              <a:gd name="adj" fmla="val 16667"/>
            </a:avLst>
          </a:prstGeom>
          <a:solidFill>
            <a:srgbClr val="C84436"/>
          </a:solidFill>
          <a:ln w="12700">
            <a:solidFill>
              <a:srgbClr val="C84436"/>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57" name="Text 7">
            <a:extLst>
              <a:ext uri="{FF2B5EF4-FFF2-40B4-BE49-F238E27FC236}">
                <a16:creationId xmlns:a16="http://schemas.microsoft.com/office/drawing/2014/main" id="{CF8E75E4-8968-E4FD-3797-4C92B502F5B0}"/>
              </a:ext>
            </a:extLst>
          </p:cNvPr>
          <p:cNvSpPr/>
          <p:nvPr/>
        </p:nvSpPr>
        <p:spPr>
          <a:xfrm>
            <a:off x="3550690" y="1094838"/>
            <a:ext cx="5954906" cy="502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1" u="none" strike="noStrike" dirty="0">
                <a:solidFill>
                  <a:srgbClr val="FFFFFF"/>
                </a:solidFill>
                <a:effectLst/>
                <a:uFillTx/>
                <a:latin typeface="Calibri"/>
              </a:rPr>
              <a:t>The equipment damage was significant.</a:t>
            </a:r>
            <a:endParaRPr lang="en-US" sz="2400" b="0" u="none" strike="noStrike" dirty="0">
              <a:solidFill>
                <a:srgbClr val="000000"/>
              </a:solidFill>
              <a:effectLst/>
              <a:uFillTx/>
              <a:latin typeface="Arial"/>
            </a:endParaRPr>
          </a:p>
          <a:p>
            <a:pPr algn="ctr" defTabSz="914400">
              <a:lnSpc>
                <a:spcPct val="100000"/>
              </a:lnSpc>
              <a:tabLst>
                <a:tab pos="0" algn="l"/>
              </a:tabLst>
            </a:pPr>
            <a:r>
              <a:rPr lang="en-US" sz="2400" b="1" u="none" strike="noStrike" dirty="0">
                <a:solidFill>
                  <a:srgbClr val="FFFFFF"/>
                </a:solidFill>
                <a:effectLst/>
                <a:uFillTx/>
                <a:latin typeface="Calibri"/>
              </a:rPr>
              <a:t>The personnel exposure was the bigger lesson.</a:t>
            </a:r>
            <a:endParaRPr lang="en-US" sz="2400" b="0" u="none" strike="noStrike" dirty="0">
              <a:solidFill>
                <a:srgbClr val="000000"/>
              </a:solidFill>
              <a:effectLst/>
              <a:uFillTx/>
              <a:latin typeface="Arial"/>
            </a:endParaRPr>
          </a:p>
        </p:txBody>
      </p:sp>
      <p:pic>
        <p:nvPicPr>
          <p:cNvPr id="3" name="VID_20260911_151223">
            <a:hlinkClick r:id="" action="ppaction://media"/>
            <a:extLst>
              <a:ext uri="{FF2B5EF4-FFF2-40B4-BE49-F238E27FC236}">
                <a16:creationId xmlns:a16="http://schemas.microsoft.com/office/drawing/2014/main" id="{1232B4B3-29A2-0E5E-CA5F-94EBCBADBE3B}"/>
              </a:ext>
            </a:extLst>
          </p:cNvPr>
          <p:cNvPicPr>
            <a:picLocks noChangeAspect="1"/>
          </p:cNvPicPr>
          <p:nvPr>
            <a:videoFile r:link="rId1"/>
            <p:extLst>
              <p:ext uri="{DAA4B4D4-6D71-4841-9C94-3DE7FCFB9230}">
                <p14:media xmlns:p14="http://schemas.microsoft.com/office/powerpoint/2010/main" r:embed="rId2">
                  <p14:trim st="6270" end="13758.6666"/>
                </p14:media>
              </p:ext>
            </p:extLst>
          </p:nvPr>
        </p:nvPicPr>
        <p:blipFill>
          <a:blip r:embed="rId6"/>
          <a:srcRect l="4351" r="15239" b="9669"/>
          <a:stretch>
            <a:fillRect/>
          </a:stretch>
        </p:blipFill>
        <p:spPr>
          <a:xfrm>
            <a:off x="2719346" y="1933376"/>
            <a:ext cx="7307248" cy="4617434"/>
          </a:xfrm>
          <a:prstGeom prst="rect">
            <a:avLst/>
          </a:prstGeom>
        </p:spPr>
      </p:pic>
      <p:sp>
        <p:nvSpPr>
          <p:cNvPr id="8" name="Oval 7">
            <a:extLst>
              <a:ext uri="{FF2B5EF4-FFF2-40B4-BE49-F238E27FC236}">
                <a16:creationId xmlns:a16="http://schemas.microsoft.com/office/drawing/2014/main" id="{7F58DB35-94B8-79F2-9FBF-9F9E382937C1}"/>
              </a:ext>
            </a:extLst>
          </p:cNvPr>
          <p:cNvSpPr/>
          <p:nvPr/>
        </p:nvSpPr>
        <p:spPr>
          <a:xfrm>
            <a:off x="8038769" y="4094923"/>
            <a:ext cx="890546" cy="723568"/>
          </a:xfrm>
          <a:prstGeom prst="ellipse">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1131FE10-E957-D22F-D975-BA993741D5A3}"/>
              </a:ext>
            </a:extLst>
          </p:cNvPr>
          <p:cNvSpPr/>
          <p:nvPr/>
        </p:nvSpPr>
        <p:spPr>
          <a:xfrm rot="19873358">
            <a:off x="8811199" y="3336697"/>
            <a:ext cx="2154804" cy="84449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BDE51B2-A0C4-FE60-EBBA-368631818A6B}"/>
              </a:ext>
            </a:extLst>
          </p:cNvPr>
          <p:cNvSpPr/>
          <p:nvPr/>
        </p:nvSpPr>
        <p:spPr>
          <a:xfrm>
            <a:off x="6840820" y="3252787"/>
            <a:ext cx="1070728" cy="913696"/>
          </a:xfrm>
          <a:prstGeom prst="ellipse">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849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843" fill="hold"/>
                                        <p:tgtEl>
                                          <p:spTgt spid="3"/>
                                        </p:tgtEl>
                                      </p:cBhvr>
                                    </p:cmd>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par>
                                <p:cTn id="20" presetID="10" presetClass="exit" presetSubtype="0" fill="hold" grpId="1" nodeType="with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mute="1">
                <p:cTn id="23" fill="hold" display="0">
                  <p:stCondLst>
                    <p:cond delay="indefinite"/>
                  </p:stCondLst>
                </p:cTn>
                <p:tgtEl>
                  <p:spTgt spid="3"/>
                </p:tgtEl>
              </p:cMediaNode>
            </p:video>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3"/>
                                        </p:tgtEl>
                                      </p:cBhvr>
                                    </p:cmd>
                                  </p:childTnLst>
                                </p:cTn>
                              </p:par>
                            </p:childTnLst>
                          </p:cTn>
                        </p:par>
                      </p:childTnLst>
                    </p:cTn>
                  </p:par>
                </p:childTnLst>
              </p:cTn>
              <p:nextCondLst>
                <p:cond evt="onClick" delay="0">
                  <p:tgtEl>
                    <p:spTgt spid="3"/>
                  </p:tgtEl>
                </p:cond>
              </p:nextCondLst>
            </p:seq>
          </p:childTnLst>
        </p:cTn>
      </p:par>
    </p:tnLst>
    <p:bldLst>
      <p:bldP spid="8" grpId="0" animBg="1"/>
      <p:bldP spid="8" grpId="1" animBg="1"/>
      <p:bldP spid="9" grpId="0" animBg="1"/>
      <p:bldP spid="9" grpId="1"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a:solidFill>
                  <a:srgbClr val="3A3A3C"/>
                </a:solidFill>
                <a:effectLst/>
                <a:uFillTx/>
                <a:latin typeface="Calibri"/>
                <a:ea typeface="Calibri"/>
              </a:rPr>
              <a:t>Flex Hose Blowout | How Did We Get Here?</a:t>
            </a:r>
            <a:endParaRPr lang="en-US" sz="3200" b="0" u="none" strike="noStrike">
              <a:solidFill>
                <a:srgbClr val="000000"/>
              </a:solidFill>
              <a:effectLst/>
              <a:uFillTx/>
              <a:latin typeface="Arial"/>
            </a:endParaRPr>
          </a:p>
        </p:txBody>
      </p:sp>
      <p:pic>
        <p:nvPicPr>
          <p:cNvPr id="59"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60"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61"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62"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6</a:t>
            </a:r>
            <a:endParaRPr lang="en-US" sz="700" b="0" u="none" strike="noStrike">
              <a:solidFill>
                <a:srgbClr val="000000"/>
              </a:solidFill>
              <a:effectLst/>
              <a:uFillTx/>
              <a:latin typeface="Arial"/>
            </a:endParaRPr>
          </a:p>
        </p:txBody>
      </p:sp>
      <p:pic>
        <p:nvPicPr>
          <p:cNvPr id="63" name="Image 1" descr="/mnt/data/prelim_work/flex_media/image-2-1.png"/>
          <p:cNvPicPr>
            <a:picLocks noChangeAspect="1"/>
          </p:cNvPicPr>
          <p:nvPr/>
        </p:nvPicPr>
        <p:blipFill>
          <a:blip r:embed="rId4"/>
          <a:srcRect l="5613" r="5613"/>
          <a:stretch/>
        </p:blipFill>
        <p:spPr>
          <a:xfrm>
            <a:off x="135172" y="914400"/>
            <a:ext cx="3522068" cy="5257778"/>
          </a:xfrm>
          <a:prstGeom prst="rect">
            <a:avLst/>
          </a:prstGeom>
          <a:noFill/>
          <a:ln w="0">
            <a:noFill/>
          </a:ln>
        </p:spPr>
      </p:pic>
      <p:sp>
        <p:nvSpPr>
          <p:cNvPr id="64" name="Text 4"/>
          <p:cNvSpPr/>
          <p:nvPr/>
        </p:nvSpPr>
        <p:spPr>
          <a:xfrm>
            <a:off x="3977640" y="914400"/>
            <a:ext cx="7497720" cy="5940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10283B"/>
                </a:solidFill>
                <a:effectLst/>
                <a:uFillTx/>
                <a:latin typeface="Calibri"/>
              </a:rPr>
              <a:t>A fast replacement under real outage pressure later became the failure point.</a:t>
            </a:r>
            <a:endParaRPr lang="en-US" sz="2800" b="0" u="none" strike="noStrike" dirty="0">
              <a:solidFill>
                <a:srgbClr val="000000"/>
              </a:solidFill>
              <a:effectLst/>
              <a:uFillTx/>
              <a:latin typeface="Arial"/>
            </a:endParaRPr>
          </a:p>
        </p:txBody>
      </p:sp>
      <p:sp>
        <p:nvSpPr>
          <p:cNvPr id="65" name="Shape 5"/>
          <p:cNvSpPr/>
          <p:nvPr/>
        </p:nvSpPr>
        <p:spPr>
          <a:xfrm>
            <a:off x="4343400" y="2057400"/>
            <a:ext cx="6812280" cy="360"/>
          </a:xfrm>
          <a:prstGeom prst="line">
            <a:avLst/>
          </a:prstGeom>
          <a:ln w="25400">
            <a:solidFill>
              <a:srgbClr val="4E87B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66" name="Shape 6"/>
          <p:cNvSpPr/>
          <p:nvPr/>
        </p:nvSpPr>
        <p:spPr>
          <a:xfrm>
            <a:off x="4160520" y="1901880"/>
            <a:ext cx="255600" cy="255600"/>
          </a:xfrm>
          <a:prstGeom prst="ellipse">
            <a:avLst/>
          </a:prstGeom>
          <a:solidFill>
            <a:srgbClr val="E67E22"/>
          </a:solidFill>
          <a:ln w="1270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67" name="Text 7"/>
          <p:cNvSpPr/>
          <p:nvPr/>
        </p:nvSpPr>
        <p:spPr>
          <a:xfrm>
            <a:off x="3977640" y="2286000"/>
            <a:ext cx="100548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b="1" u="none" strike="noStrike" dirty="0">
                <a:solidFill>
                  <a:srgbClr val="6B6F72"/>
                </a:solidFill>
                <a:effectLst/>
                <a:uFillTx/>
                <a:latin typeface="Calibri"/>
              </a:rPr>
              <a:t>May 2023</a:t>
            </a:r>
            <a:endParaRPr lang="en-US" b="0" u="none" strike="noStrike" dirty="0">
              <a:solidFill>
                <a:srgbClr val="000000"/>
              </a:solidFill>
              <a:effectLst/>
              <a:uFillTx/>
              <a:latin typeface="Arial"/>
            </a:endParaRPr>
          </a:p>
        </p:txBody>
      </p:sp>
      <p:sp>
        <p:nvSpPr>
          <p:cNvPr id="68" name="Text 8"/>
          <p:cNvSpPr/>
          <p:nvPr/>
        </p:nvSpPr>
        <p:spPr>
          <a:xfrm>
            <a:off x="3977640" y="2723319"/>
            <a:ext cx="18741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1" u="none" strike="noStrike" dirty="0">
                <a:solidFill>
                  <a:srgbClr val="10283B"/>
                </a:solidFill>
                <a:effectLst/>
                <a:uFillTx/>
                <a:latin typeface="Calibri"/>
              </a:rPr>
              <a:t>Flat bar left behind</a:t>
            </a:r>
            <a:endParaRPr lang="en-US" sz="2400" b="0" u="none" strike="noStrike" dirty="0">
              <a:solidFill>
                <a:srgbClr val="000000"/>
              </a:solidFill>
              <a:effectLst/>
              <a:uFillTx/>
              <a:latin typeface="Arial"/>
            </a:endParaRPr>
          </a:p>
        </p:txBody>
      </p:sp>
      <p:sp>
        <p:nvSpPr>
          <p:cNvPr id="69" name="Text 9"/>
          <p:cNvSpPr/>
          <p:nvPr/>
        </p:nvSpPr>
        <p:spPr>
          <a:xfrm>
            <a:off x="3977640" y="3637363"/>
            <a:ext cx="2118360" cy="1096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000" b="0" u="none" strike="noStrike" dirty="0">
                <a:solidFill>
                  <a:srgbClr val="3A3A3C"/>
                </a:solidFill>
                <a:effectLst/>
                <a:uFillTx/>
                <a:latin typeface="Calibri"/>
              </a:rPr>
              <a:t>Major inspection</a:t>
            </a:r>
            <a:r>
              <a:rPr lang="en-US" sz="2000" dirty="0">
                <a:solidFill>
                  <a:srgbClr val="3A3A3C"/>
                </a:solidFill>
                <a:latin typeface="Calibri"/>
              </a:rPr>
              <a:t> including internal</a:t>
            </a:r>
            <a:r>
              <a:rPr lang="en-US" sz="2000" b="0" u="none" strike="noStrike" dirty="0">
                <a:solidFill>
                  <a:srgbClr val="3A3A3C"/>
                </a:solidFill>
                <a:effectLst/>
                <a:uFillTx/>
                <a:latin typeface="Calibri"/>
              </a:rPr>
              <a:t> alignment work; flat bar ends up in CPD flex-hose Area.</a:t>
            </a:r>
            <a:endParaRPr lang="en-US" sz="2000" b="0" u="none" strike="noStrike" dirty="0">
              <a:solidFill>
                <a:srgbClr val="000000"/>
              </a:solidFill>
              <a:effectLst/>
              <a:uFillTx/>
              <a:latin typeface="Arial"/>
            </a:endParaRPr>
          </a:p>
        </p:txBody>
      </p:sp>
      <p:sp>
        <p:nvSpPr>
          <p:cNvPr id="70" name="Shape 10"/>
          <p:cNvSpPr/>
          <p:nvPr/>
        </p:nvSpPr>
        <p:spPr>
          <a:xfrm>
            <a:off x="6629400" y="1901880"/>
            <a:ext cx="255600" cy="255600"/>
          </a:xfrm>
          <a:prstGeom prst="ellipse">
            <a:avLst/>
          </a:prstGeom>
          <a:solidFill>
            <a:srgbClr val="E67E22"/>
          </a:solidFill>
          <a:ln w="1270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71" name="Text 11"/>
          <p:cNvSpPr/>
          <p:nvPr/>
        </p:nvSpPr>
        <p:spPr>
          <a:xfrm>
            <a:off x="6446520" y="2286000"/>
            <a:ext cx="100548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b="1" u="none" strike="noStrike" dirty="0">
                <a:solidFill>
                  <a:srgbClr val="6B6F72"/>
                </a:solidFill>
                <a:effectLst/>
                <a:uFillTx/>
                <a:latin typeface="Calibri"/>
              </a:rPr>
              <a:t>May 2025</a:t>
            </a:r>
            <a:endParaRPr lang="en-US" b="0" u="none" strike="noStrike" dirty="0">
              <a:solidFill>
                <a:srgbClr val="000000"/>
              </a:solidFill>
              <a:effectLst/>
              <a:uFillTx/>
              <a:latin typeface="Arial"/>
            </a:endParaRPr>
          </a:p>
        </p:txBody>
      </p:sp>
      <p:sp>
        <p:nvSpPr>
          <p:cNvPr id="72" name="Text 12"/>
          <p:cNvSpPr/>
          <p:nvPr/>
        </p:nvSpPr>
        <p:spPr>
          <a:xfrm>
            <a:off x="6446520" y="2723319"/>
            <a:ext cx="18741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1" u="none" strike="noStrike" dirty="0">
                <a:solidFill>
                  <a:srgbClr val="10283B"/>
                </a:solidFill>
                <a:effectLst/>
                <a:uFillTx/>
                <a:latin typeface="Calibri"/>
              </a:rPr>
              <a:t>Damage discovered</a:t>
            </a:r>
            <a:endParaRPr lang="en-US" sz="2400" b="0" u="none" strike="noStrike" dirty="0">
              <a:solidFill>
                <a:srgbClr val="000000"/>
              </a:solidFill>
              <a:effectLst/>
              <a:uFillTx/>
              <a:latin typeface="Arial"/>
            </a:endParaRPr>
          </a:p>
        </p:txBody>
      </p:sp>
      <p:sp>
        <p:nvSpPr>
          <p:cNvPr id="73" name="Text 13"/>
          <p:cNvSpPr/>
          <p:nvPr/>
        </p:nvSpPr>
        <p:spPr>
          <a:xfrm>
            <a:off x="6446519" y="3649652"/>
            <a:ext cx="2021619" cy="1096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000" b="0" u="none" strike="noStrike" dirty="0">
                <a:solidFill>
                  <a:srgbClr val="3A3A3C"/>
                </a:solidFill>
                <a:effectLst/>
                <a:uFillTx/>
                <a:latin typeface="Calibri"/>
              </a:rPr>
              <a:t>Hole found in hose; OEM lead time not practical. Custom “like-kind” hose ordered.</a:t>
            </a:r>
            <a:endParaRPr lang="en-US" sz="2000" b="0" u="none" strike="noStrike" dirty="0">
              <a:solidFill>
                <a:srgbClr val="000000"/>
              </a:solidFill>
              <a:effectLst/>
              <a:uFillTx/>
              <a:latin typeface="Arial"/>
            </a:endParaRPr>
          </a:p>
        </p:txBody>
      </p:sp>
      <p:sp>
        <p:nvSpPr>
          <p:cNvPr id="74" name="Shape 14"/>
          <p:cNvSpPr/>
          <p:nvPr/>
        </p:nvSpPr>
        <p:spPr>
          <a:xfrm>
            <a:off x="9098280" y="1901880"/>
            <a:ext cx="255600" cy="255600"/>
          </a:xfrm>
          <a:prstGeom prst="ellipse">
            <a:avLst/>
          </a:prstGeom>
          <a:solidFill>
            <a:srgbClr val="C84436"/>
          </a:solidFill>
          <a:ln w="12700">
            <a:solidFill>
              <a:srgbClr val="FFFFFF"/>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75" name="Text 15"/>
          <p:cNvSpPr/>
          <p:nvPr/>
        </p:nvSpPr>
        <p:spPr>
          <a:xfrm>
            <a:off x="8915400" y="2286000"/>
            <a:ext cx="1005480" cy="2282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b="1" u="none" strike="noStrike" dirty="0">
                <a:solidFill>
                  <a:srgbClr val="6B6F72"/>
                </a:solidFill>
                <a:effectLst/>
                <a:uFillTx/>
                <a:latin typeface="Calibri"/>
              </a:rPr>
              <a:t>April 2026</a:t>
            </a:r>
            <a:endParaRPr lang="en-US" b="0" u="none" strike="noStrike" dirty="0">
              <a:solidFill>
                <a:srgbClr val="000000"/>
              </a:solidFill>
              <a:effectLst/>
              <a:uFillTx/>
              <a:latin typeface="Arial"/>
            </a:endParaRPr>
          </a:p>
        </p:txBody>
      </p:sp>
      <p:sp>
        <p:nvSpPr>
          <p:cNvPr id="76" name="Text 16"/>
          <p:cNvSpPr/>
          <p:nvPr/>
        </p:nvSpPr>
        <p:spPr>
          <a:xfrm>
            <a:off x="8915400" y="2723319"/>
            <a:ext cx="187416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1" u="none" strike="noStrike">
                <a:solidFill>
                  <a:srgbClr val="10283B"/>
                </a:solidFill>
                <a:effectLst/>
                <a:uFillTx/>
                <a:latin typeface="Calibri"/>
              </a:rPr>
              <a:t>Replacement ruptures</a:t>
            </a:r>
            <a:endParaRPr lang="en-US" sz="2400" b="0" u="none" strike="noStrike">
              <a:solidFill>
                <a:srgbClr val="000000"/>
              </a:solidFill>
              <a:effectLst/>
              <a:uFillTx/>
              <a:latin typeface="Arial"/>
            </a:endParaRPr>
          </a:p>
        </p:txBody>
      </p:sp>
      <p:sp>
        <p:nvSpPr>
          <p:cNvPr id="77" name="Text 17"/>
          <p:cNvSpPr/>
          <p:nvPr/>
        </p:nvSpPr>
        <p:spPr>
          <a:xfrm>
            <a:off x="8915400" y="3498574"/>
            <a:ext cx="2239920" cy="10969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000" b="0" u="none" strike="noStrike" dirty="0">
                <a:solidFill>
                  <a:srgbClr val="3A3A3C"/>
                </a:solidFill>
                <a:effectLst/>
                <a:uFillTx/>
                <a:latin typeface="Calibri"/>
              </a:rPr>
              <a:t>Custom replacement hose ruptures during operation and trips CT-A.</a:t>
            </a:r>
            <a:endParaRPr lang="en-US" sz="2000" b="0" u="none" strike="noStrike" dirty="0">
              <a:solidFill>
                <a:srgbClr val="000000"/>
              </a:solidFill>
              <a:effectLst/>
              <a:uFillTx/>
              <a:latin typeface="Arial"/>
            </a:endParaRPr>
          </a:p>
        </p:txBody>
      </p:sp>
      <p:sp>
        <p:nvSpPr>
          <p:cNvPr id="78" name="Shape 18"/>
          <p:cNvSpPr/>
          <p:nvPr/>
        </p:nvSpPr>
        <p:spPr>
          <a:xfrm>
            <a:off x="3977640" y="5305507"/>
            <a:ext cx="7452000" cy="776880"/>
          </a:xfrm>
          <a:prstGeom prst="roundRect">
            <a:avLst>
              <a:gd name="adj" fmla="val 16667"/>
            </a:avLst>
          </a:prstGeom>
          <a:solidFill>
            <a:srgbClr val="10283B"/>
          </a:solidFill>
          <a:ln w="12700">
            <a:solidFill>
              <a:srgbClr val="10283B"/>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2000" b="0" u="none" strike="noStrike">
              <a:solidFill>
                <a:srgbClr val="FFFFFF"/>
              </a:solidFill>
              <a:effectLst/>
              <a:uFillTx/>
              <a:latin typeface="Arial"/>
            </a:endParaRPr>
          </a:p>
        </p:txBody>
      </p:sp>
      <p:sp>
        <p:nvSpPr>
          <p:cNvPr id="79" name="Text 19"/>
          <p:cNvSpPr/>
          <p:nvPr/>
        </p:nvSpPr>
        <p:spPr>
          <a:xfrm>
            <a:off x="4251960" y="5534107"/>
            <a:ext cx="690336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1" u="none" strike="noStrike" dirty="0">
                <a:solidFill>
                  <a:srgbClr val="FFFFFF"/>
                </a:solidFill>
                <a:effectLst/>
                <a:uFillTx/>
                <a:latin typeface="Calibri"/>
              </a:rPr>
              <a:t>Management tension: speed to restore the unit vs. verification of a critical, high-energy component.</a:t>
            </a:r>
            <a:endParaRPr lang="en-US" sz="2400" b="0" u="none" strike="noStrike" dirty="0">
              <a:solidFill>
                <a:srgbClr val="000000"/>
              </a:solidFill>
              <a:effectLst/>
              <a:uFillTx/>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Flex Hose Blowout | What the RCA Found</a:t>
            </a:r>
            <a:endParaRPr lang="en-US" sz="3200" b="0" u="none" strike="noStrike" dirty="0">
              <a:solidFill>
                <a:srgbClr val="000000"/>
              </a:solidFill>
              <a:effectLst/>
              <a:uFillTx/>
              <a:latin typeface="Arial"/>
            </a:endParaRPr>
          </a:p>
        </p:txBody>
      </p:sp>
      <p:pic>
        <p:nvPicPr>
          <p:cNvPr id="81"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82"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83"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84"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7</a:t>
            </a:r>
            <a:endParaRPr lang="en-US" sz="700" b="0" u="none" strike="noStrike">
              <a:solidFill>
                <a:srgbClr val="000000"/>
              </a:solidFill>
              <a:effectLst/>
              <a:uFillTx/>
              <a:latin typeface="Arial"/>
            </a:endParaRPr>
          </a:p>
        </p:txBody>
      </p:sp>
      <p:sp>
        <p:nvSpPr>
          <p:cNvPr id="85" name="Shape 4"/>
          <p:cNvSpPr/>
          <p:nvPr/>
        </p:nvSpPr>
        <p:spPr>
          <a:xfrm>
            <a:off x="502920" y="1051560"/>
            <a:ext cx="3062880" cy="3428640"/>
          </a:xfrm>
          <a:prstGeom prst="roundRect">
            <a:avLst>
              <a:gd name="adj" fmla="val 16667"/>
            </a:avLst>
          </a:prstGeom>
          <a:solidFill>
            <a:srgbClr val="F4F5F6"/>
          </a:solidFill>
          <a:ln w="19050">
            <a:solidFill>
              <a:srgbClr val="E67E22"/>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6" name="Text 5"/>
          <p:cNvSpPr/>
          <p:nvPr/>
        </p:nvSpPr>
        <p:spPr>
          <a:xfrm>
            <a:off x="685800" y="1371600"/>
            <a:ext cx="2697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10283B"/>
                </a:solidFill>
                <a:effectLst/>
                <a:uFillTx/>
                <a:latin typeface="Calibri"/>
              </a:rPr>
              <a:t>1. Replacement QA/QC</a:t>
            </a:r>
            <a:endParaRPr lang="en-US" sz="2800" b="0" u="none" strike="noStrike" dirty="0">
              <a:solidFill>
                <a:srgbClr val="000000"/>
              </a:solidFill>
              <a:effectLst/>
              <a:uFillTx/>
              <a:latin typeface="Arial"/>
            </a:endParaRPr>
          </a:p>
        </p:txBody>
      </p:sp>
      <p:sp>
        <p:nvSpPr>
          <p:cNvPr id="87" name="Text 6"/>
          <p:cNvSpPr/>
          <p:nvPr/>
        </p:nvSpPr>
        <p:spPr>
          <a:xfrm>
            <a:off x="731520" y="2011679"/>
            <a:ext cx="2605680" cy="2274073"/>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defTabSz="914400">
              <a:lnSpc>
                <a:spcPct val="100000"/>
              </a:lnSpc>
              <a:tabLst>
                <a:tab pos="0" algn="l"/>
              </a:tabLst>
            </a:pPr>
            <a:r>
              <a:rPr lang="en-US" sz="2000" b="0" u="none" strike="noStrike" dirty="0">
                <a:solidFill>
                  <a:srgbClr val="3A3A3C"/>
                </a:solidFill>
                <a:effectLst/>
                <a:uFillTx/>
                <a:latin typeface="Calibri"/>
              </a:rPr>
              <a:t>Final drawing/spec not approved before acceptance</a:t>
            </a:r>
            <a:endParaRPr lang="en-US" sz="2000" b="0" u="none" strike="noStrike" dirty="0">
              <a:solidFill>
                <a:srgbClr val="000000"/>
              </a:solidFill>
              <a:effectLst/>
              <a:uFillTx/>
              <a:latin typeface="Arial"/>
            </a:endParaRPr>
          </a:p>
          <a:p>
            <a:pPr defTabSz="914400">
              <a:lnSpc>
                <a:spcPct val="100000"/>
              </a:lnSpc>
              <a:tabLst>
                <a:tab pos="0" algn="l"/>
              </a:tabLst>
            </a:pPr>
            <a:r>
              <a:rPr lang="en-US" sz="2000" b="0" u="none" strike="noStrike" dirty="0">
                <a:solidFill>
                  <a:srgbClr val="3A3A3C"/>
                </a:solidFill>
                <a:effectLst/>
                <a:uFillTx/>
                <a:latin typeface="Calibri"/>
              </a:rPr>
              <a:t>Hydrostatic testing not clearly documented</a:t>
            </a:r>
            <a:endParaRPr lang="en-US" sz="2000" b="0" u="none" strike="noStrike" dirty="0">
              <a:solidFill>
                <a:srgbClr val="000000"/>
              </a:solidFill>
              <a:effectLst/>
              <a:uFillTx/>
              <a:latin typeface="Arial"/>
            </a:endParaRPr>
          </a:p>
          <a:p>
            <a:pPr defTabSz="914400">
              <a:lnSpc>
                <a:spcPct val="100000"/>
              </a:lnSpc>
              <a:tabLst>
                <a:tab pos="0" algn="l"/>
              </a:tabLst>
            </a:pPr>
            <a:r>
              <a:rPr lang="en-US" sz="2000" b="0" u="none" strike="noStrike" dirty="0">
                <a:solidFill>
                  <a:srgbClr val="3A3A3C"/>
                </a:solidFill>
                <a:effectLst/>
                <a:uFillTx/>
                <a:latin typeface="Calibri"/>
              </a:rPr>
              <a:t>“Leak tested” was not enough for this service</a:t>
            </a:r>
            <a:endParaRPr lang="en-US" sz="2000" b="0" u="none" strike="noStrike" dirty="0">
              <a:solidFill>
                <a:srgbClr val="000000"/>
              </a:solidFill>
              <a:effectLst/>
              <a:uFillTx/>
              <a:latin typeface="Arial"/>
            </a:endParaRPr>
          </a:p>
        </p:txBody>
      </p:sp>
      <p:sp>
        <p:nvSpPr>
          <p:cNvPr id="88" name="Shape 7"/>
          <p:cNvSpPr/>
          <p:nvPr/>
        </p:nvSpPr>
        <p:spPr>
          <a:xfrm>
            <a:off x="4412973" y="1051560"/>
            <a:ext cx="3062880" cy="3428640"/>
          </a:xfrm>
          <a:prstGeom prst="roundRect">
            <a:avLst>
              <a:gd name="adj" fmla="val 16667"/>
            </a:avLst>
          </a:prstGeom>
          <a:solidFill>
            <a:srgbClr val="F4F5F6"/>
          </a:solidFill>
          <a:ln w="1905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89" name="Text 8"/>
          <p:cNvSpPr/>
          <p:nvPr/>
        </p:nvSpPr>
        <p:spPr>
          <a:xfrm>
            <a:off x="4595853" y="1371600"/>
            <a:ext cx="2697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10283B"/>
                </a:solidFill>
                <a:effectLst/>
                <a:uFillTx/>
                <a:latin typeface="Calibri"/>
              </a:rPr>
              <a:t>2. Pipe Support</a:t>
            </a:r>
            <a:endParaRPr lang="en-US" sz="2800" b="0" u="none" strike="noStrike" dirty="0">
              <a:solidFill>
                <a:srgbClr val="000000"/>
              </a:solidFill>
              <a:effectLst/>
              <a:uFillTx/>
              <a:latin typeface="Arial"/>
            </a:endParaRPr>
          </a:p>
        </p:txBody>
      </p:sp>
      <p:sp>
        <p:nvSpPr>
          <p:cNvPr id="90" name="Text 9"/>
          <p:cNvSpPr/>
          <p:nvPr/>
        </p:nvSpPr>
        <p:spPr>
          <a:xfrm>
            <a:off x="4641573" y="2011680"/>
            <a:ext cx="2605680" cy="20570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defTabSz="914400">
              <a:lnSpc>
                <a:spcPct val="100000"/>
              </a:lnSpc>
              <a:tabLst>
                <a:tab pos="0" algn="l"/>
              </a:tabLst>
            </a:pPr>
            <a:r>
              <a:rPr lang="en-US" sz="2000" b="0" u="none" strike="noStrike" dirty="0">
                <a:solidFill>
                  <a:srgbClr val="3A3A3C"/>
                </a:solidFill>
                <a:effectLst/>
                <a:uFillTx/>
                <a:latin typeface="Calibri"/>
              </a:rPr>
              <a:t>Broken pipe hanger identified</a:t>
            </a:r>
            <a:endParaRPr lang="en-US" sz="2000" b="0" u="none" strike="noStrike" dirty="0">
              <a:solidFill>
                <a:srgbClr val="000000"/>
              </a:solidFill>
              <a:effectLst/>
              <a:uFillTx/>
              <a:latin typeface="Arial"/>
            </a:endParaRPr>
          </a:p>
          <a:p>
            <a:pPr defTabSz="914400">
              <a:lnSpc>
                <a:spcPct val="100000"/>
              </a:lnSpc>
              <a:tabLst>
                <a:tab pos="0" algn="l"/>
              </a:tabLst>
            </a:pPr>
            <a:r>
              <a:rPr lang="en-US" sz="2000" b="0" u="none" strike="noStrike" dirty="0">
                <a:solidFill>
                  <a:srgbClr val="3A3A3C"/>
                </a:solidFill>
                <a:effectLst/>
                <a:uFillTx/>
                <a:latin typeface="Calibri"/>
              </a:rPr>
              <a:t>Potential added stress, strain and vibration</a:t>
            </a:r>
            <a:endParaRPr lang="en-US" sz="2000" b="0" u="none" strike="noStrike" dirty="0">
              <a:solidFill>
                <a:srgbClr val="000000"/>
              </a:solidFill>
              <a:effectLst/>
              <a:uFillTx/>
              <a:latin typeface="Arial"/>
            </a:endParaRPr>
          </a:p>
          <a:p>
            <a:pPr defTabSz="914400">
              <a:lnSpc>
                <a:spcPct val="100000"/>
              </a:lnSpc>
              <a:tabLst>
                <a:tab pos="0" algn="l"/>
              </a:tabLst>
            </a:pPr>
            <a:r>
              <a:rPr lang="en-US" sz="2000" b="0" u="none" strike="noStrike" dirty="0">
                <a:solidFill>
                  <a:srgbClr val="3A3A3C"/>
                </a:solidFill>
                <a:effectLst/>
                <a:uFillTx/>
                <a:latin typeface="Calibri"/>
              </a:rPr>
              <a:t>Supports need explicit inspection scope</a:t>
            </a:r>
            <a:endParaRPr lang="en-US" sz="2000" b="0" u="none" strike="noStrike" dirty="0">
              <a:solidFill>
                <a:srgbClr val="000000"/>
              </a:solidFill>
              <a:effectLst/>
              <a:uFillTx/>
              <a:latin typeface="Arial"/>
            </a:endParaRPr>
          </a:p>
        </p:txBody>
      </p:sp>
      <p:sp>
        <p:nvSpPr>
          <p:cNvPr id="91" name="Shape 10"/>
          <p:cNvSpPr/>
          <p:nvPr/>
        </p:nvSpPr>
        <p:spPr>
          <a:xfrm>
            <a:off x="8513859" y="1051560"/>
            <a:ext cx="3062880" cy="3428640"/>
          </a:xfrm>
          <a:prstGeom prst="roundRect">
            <a:avLst>
              <a:gd name="adj" fmla="val 16667"/>
            </a:avLst>
          </a:prstGeom>
          <a:solidFill>
            <a:srgbClr val="F4F5F6"/>
          </a:solidFill>
          <a:ln w="19050">
            <a:solidFill>
              <a:srgbClr val="4E87B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2" name="Text 11"/>
          <p:cNvSpPr/>
          <p:nvPr/>
        </p:nvSpPr>
        <p:spPr>
          <a:xfrm>
            <a:off x="8696739" y="1371600"/>
            <a:ext cx="2697120" cy="4111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a:solidFill>
                  <a:srgbClr val="10283B"/>
                </a:solidFill>
                <a:effectLst/>
                <a:uFillTx/>
                <a:latin typeface="Calibri"/>
              </a:rPr>
              <a:t>3. Personnel Exposure</a:t>
            </a:r>
            <a:endParaRPr lang="en-US" sz="2800" b="0" u="none" strike="noStrike">
              <a:solidFill>
                <a:srgbClr val="000000"/>
              </a:solidFill>
              <a:effectLst/>
              <a:uFillTx/>
              <a:latin typeface="Arial"/>
            </a:endParaRPr>
          </a:p>
        </p:txBody>
      </p:sp>
      <p:sp>
        <p:nvSpPr>
          <p:cNvPr id="93" name="Text 12"/>
          <p:cNvSpPr/>
          <p:nvPr/>
        </p:nvSpPr>
        <p:spPr>
          <a:xfrm>
            <a:off x="8742459" y="2011680"/>
            <a:ext cx="2605680" cy="2057040"/>
          </a:xfrm>
          <a:prstGeom prst="rect">
            <a:avLst/>
          </a:prstGeom>
          <a:noFill/>
          <a:ln w="0">
            <a:noFill/>
          </a:ln>
        </p:spPr>
        <p:style>
          <a:lnRef idx="0">
            <a:scrgbClr r="0" g="0" b="0"/>
          </a:lnRef>
          <a:fillRef idx="0">
            <a:scrgbClr r="0" g="0" b="0"/>
          </a:fillRef>
          <a:effectRef idx="0">
            <a:scrgbClr r="0" g="0" b="0"/>
          </a:effectRef>
          <a:fontRef idx="minor"/>
        </p:style>
        <p:txBody>
          <a:bodyPr lIns="360" tIns="360" rIns="360" bIns="360" anchor="ctr">
            <a:noAutofit/>
          </a:bodyPr>
          <a:lstStyle/>
          <a:p>
            <a:pPr defTabSz="914400">
              <a:lnSpc>
                <a:spcPct val="100000"/>
              </a:lnSpc>
              <a:tabLst>
                <a:tab pos="0" algn="l"/>
              </a:tabLst>
            </a:pPr>
            <a:r>
              <a:rPr lang="en-US" sz="2000" b="0" u="none" strike="noStrike" dirty="0">
                <a:solidFill>
                  <a:srgbClr val="3A3A3C"/>
                </a:solidFill>
                <a:effectLst/>
                <a:uFillTx/>
                <a:latin typeface="Calibri"/>
              </a:rPr>
              <a:t>Routine rounds required turbine-compartment entry</a:t>
            </a:r>
            <a:endParaRPr lang="en-US" sz="2000" b="0" u="none" strike="noStrike" dirty="0">
              <a:solidFill>
                <a:srgbClr val="000000"/>
              </a:solidFill>
              <a:effectLst/>
              <a:uFillTx/>
              <a:latin typeface="Arial"/>
            </a:endParaRPr>
          </a:p>
          <a:p>
            <a:pPr defTabSz="914400">
              <a:lnSpc>
                <a:spcPct val="100000"/>
              </a:lnSpc>
              <a:tabLst>
                <a:tab pos="0" algn="l"/>
              </a:tabLst>
            </a:pPr>
            <a:r>
              <a:rPr lang="en-US" sz="2000" b="0" u="none" strike="noStrike" dirty="0">
                <a:solidFill>
                  <a:srgbClr val="3A3A3C"/>
                </a:solidFill>
                <a:effectLst/>
                <a:uFillTx/>
                <a:latin typeface="Calibri"/>
              </a:rPr>
              <a:t>High-energy piping + CO₂ suppression</a:t>
            </a:r>
            <a:endParaRPr lang="en-US" sz="2000" b="0" u="none" strike="noStrike" dirty="0">
              <a:solidFill>
                <a:srgbClr val="000000"/>
              </a:solidFill>
              <a:effectLst/>
              <a:uFillTx/>
              <a:latin typeface="Arial"/>
            </a:endParaRPr>
          </a:p>
          <a:p>
            <a:pPr defTabSz="914400">
              <a:lnSpc>
                <a:spcPct val="100000"/>
              </a:lnSpc>
              <a:tabLst>
                <a:tab pos="0" algn="l"/>
              </a:tabLst>
            </a:pPr>
            <a:r>
              <a:rPr lang="en-US" sz="2000" b="0" u="none" strike="noStrike" dirty="0">
                <a:solidFill>
                  <a:srgbClr val="3A3A3C"/>
                </a:solidFill>
                <a:effectLst/>
                <a:uFillTx/>
                <a:latin typeface="Calibri"/>
              </a:rPr>
              <a:t>Do we need routine entry while online?</a:t>
            </a:r>
            <a:endParaRPr lang="en-US" sz="2000" b="0" u="none" strike="noStrike" dirty="0">
              <a:solidFill>
                <a:srgbClr val="000000"/>
              </a:solidFill>
              <a:effectLst/>
              <a:uFillTx/>
              <a:latin typeface="Arial"/>
            </a:endParaRPr>
          </a:p>
        </p:txBody>
      </p:sp>
      <p:sp>
        <p:nvSpPr>
          <p:cNvPr id="95" name="Shape 13"/>
          <p:cNvSpPr/>
          <p:nvPr/>
        </p:nvSpPr>
        <p:spPr>
          <a:xfrm>
            <a:off x="777240" y="4892040"/>
            <a:ext cx="10606680" cy="776880"/>
          </a:xfrm>
          <a:prstGeom prst="roundRect">
            <a:avLst>
              <a:gd name="adj" fmla="val 16667"/>
            </a:avLst>
          </a:prstGeom>
          <a:solidFill>
            <a:srgbClr val="FFF4E8"/>
          </a:solidFill>
          <a:ln w="12700">
            <a:solidFill>
              <a:srgbClr val="E67E22"/>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000000"/>
              </a:solidFill>
              <a:effectLst/>
              <a:uFillTx/>
              <a:latin typeface="Arial"/>
            </a:endParaRPr>
          </a:p>
        </p:txBody>
      </p:sp>
      <p:sp>
        <p:nvSpPr>
          <p:cNvPr id="96" name="Text 14"/>
          <p:cNvSpPr/>
          <p:nvPr/>
        </p:nvSpPr>
        <p:spPr>
          <a:xfrm>
            <a:off x="1051560" y="5102280"/>
            <a:ext cx="10058040" cy="3654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2400" b="1" u="none" strike="noStrike" dirty="0">
                <a:solidFill>
                  <a:srgbClr val="3A3A3C"/>
                </a:solidFill>
                <a:effectLst/>
                <a:uFillTx/>
                <a:latin typeface="Calibri"/>
              </a:rPr>
              <a:t>The useful lesson is not “the vendor built it wrong.” Our acceptance process did not fully verify a critical replacement against the actual service requirements.</a:t>
            </a:r>
            <a:endParaRPr lang="en-US" sz="2400" b="0" u="none" strike="noStrike" dirty="0">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 name="Text 0"/>
          <p:cNvSpPr/>
          <p:nvPr/>
        </p:nvSpPr>
        <p:spPr>
          <a:xfrm>
            <a:off x="320040" y="109800"/>
            <a:ext cx="8869320"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3200" b="1" u="none" strike="noStrike" dirty="0">
                <a:solidFill>
                  <a:srgbClr val="3A3A3C"/>
                </a:solidFill>
                <a:effectLst/>
                <a:uFillTx/>
                <a:latin typeface="Calibri"/>
                <a:ea typeface="Calibri"/>
              </a:rPr>
              <a:t>Flex Hose Blowout | From Event to Improvement</a:t>
            </a:r>
            <a:endParaRPr lang="en-US" sz="3200" b="0" u="none" strike="noStrike" dirty="0">
              <a:solidFill>
                <a:srgbClr val="000000"/>
              </a:solidFill>
              <a:effectLst/>
              <a:uFillTx/>
              <a:latin typeface="Arial"/>
            </a:endParaRPr>
          </a:p>
        </p:txBody>
      </p:sp>
      <p:pic>
        <p:nvPicPr>
          <p:cNvPr id="98" name="Image 0" descr="/mnt/data/prelim_work/tmpl_media/image3.png"/>
          <p:cNvPicPr/>
          <p:nvPr/>
        </p:nvPicPr>
        <p:blipFill>
          <a:blip r:embed="rId3"/>
          <a:stretch/>
        </p:blipFill>
        <p:spPr>
          <a:xfrm>
            <a:off x="10652040" y="73080"/>
            <a:ext cx="961200" cy="319680"/>
          </a:xfrm>
          <a:prstGeom prst="rect">
            <a:avLst/>
          </a:prstGeom>
          <a:noFill/>
          <a:ln w="0">
            <a:noFill/>
          </a:ln>
        </p:spPr>
      </p:pic>
      <p:sp>
        <p:nvSpPr>
          <p:cNvPr id="99" name="Shape 1"/>
          <p:cNvSpPr/>
          <p:nvPr/>
        </p:nvSpPr>
        <p:spPr>
          <a:xfrm>
            <a:off x="292320" y="502920"/>
            <a:ext cx="11594880" cy="360"/>
          </a:xfrm>
          <a:prstGeom prst="line">
            <a:avLst/>
          </a:prstGeom>
          <a:ln w="25400">
            <a:solidFill>
              <a:srgbClr val="3A3A3C"/>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00" name="Shape 2"/>
          <p:cNvSpPr/>
          <p:nvPr/>
        </p:nvSpPr>
        <p:spPr>
          <a:xfrm>
            <a:off x="0" y="6473880"/>
            <a:ext cx="12191400" cy="383760"/>
          </a:xfrm>
          <a:prstGeom prst="rect">
            <a:avLst/>
          </a:prstGeom>
          <a:solidFill>
            <a:srgbClr val="C8102E"/>
          </a:solidFill>
          <a:ln w="12700">
            <a:solidFill>
              <a:srgbClr val="C8102E"/>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u="none" strike="noStrike">
              <a:solidFill>
                <a:srgbClr val="FFFFFF"/>
              </a:solidFill>
              <a:effectLst/>
              <a:uFillTx/>
              <a:latin typeface="Arial"/>
            </a:endParaRPr>
          </a:p>
        </p:txBody>
      </p:sp>
      <p:sp>
        <p:nvSpPr>
          <p:cNvPr id="101" name="Text 3"/>
          <p:cNvSpPr/>
          <p:nvPr/>
        </p:nvSpPr>
        <p:spPr>
          <a:xfrm>
            <a:off x="11567160" y="6537960"/>
            <a:ext cx="273960" cy="1368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700" b="0" u="none" strike="noStrike">
                <a:solidFill>
                  <a:srgbClr val="FFFFFF"/>
                </a:solidFill>
                <a:effectLst/>
                <a:uFillTx/>
                <a:latin typeface="Calibri"/>
              </a:rPr>
              <a:t>8</a:t>
            </a:r>
            <a:endParaRPr lang="en-US" sz="700" b="0" u="none" strike="noStrike">
              <a:solidFill>
                <a:srgbClr val="000000"/>
              </a:solidFill>
              <a:effectLst/>
              <a:uFillTx/>
              <a:latin typeface="Arial"/>
            </a:endParaRPr>
          </a:p>
        </p:txBody>
      </p:sp>
      <p:pic>
        <p:nvPicPr>
          <p:cNvPr id="102" name="Image 1" descr="/mnt/data/prelim_work/flex_media/image-1-2.png"/>
          <p:cNvPicPr>
            <a:picLocks noChangeAspect="1"/>
          </p:cNvPicPr>
          <p:nvPr/>
        </p:nvPicPr>
        <p:blipFill>
          <a:blip r:embed="rId4"/>
          <a:srcRect l="7223" r="7223"/>
          <a:stretch/>
        </p:blipFill>
        <p:spPr>
          <a:xfrm>
            <a:off x="190831" y="914399"/>
            <a:ext cx="3146369" cy="5227297"/>
          </a:xfrm>
          <a:prstGeom prst="rect">
            <a:avLst/>
          </a:prstGeom>
          <a:noFill/>
          <a:ln w="0">
            <a:noFill/>
          </a:ln>
        </p:spPr>
      </p:pic>
      <p:sp>
        <p:nvSpPr>
          <p:cNvPr id="103" name="Text 4"/>
          <p:cNvSpPr/>
          <p:nvPr/>
        </p:nvSpPr>
        <p:spPr>
          <a:xfrm>
            <a:off x="3703319" y="960120"/>
            <a:ext cx="5313459"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10283B"/>
                </a:solidFill>
                <a:effectLst/>
                <a:uFillTx/>
                <a:latin typeface="Calibri"/>
              </a:rPr>
              <a:t>Custom / “Like-Kind” Parts</a:t>
            </a:r>
            <a:endParaRPr lang="en-US" sz="2800" b="0" u="none" strike="noStrike" dirty="0">
              <a:solidFill>
                <a:srgbClr val="000000"/>
              </a:solidFill>
              <a:effectLst/>
              <a:uFillTx/>
              <a:latin typeface="Arial"/>
            </a:endParaRPr>
          </a:p>
        </p:txBody>
      </p:sp>
      <p:sp>
        <p:nvSpPr>
          <p:cNvPr id="104" name="Text 5"/>
          <p:cNvSpPr/>
          <p:nvPr/>
        </p:nvSpPr>
        <p:spPr>
          <a:xfrm>
            <a:off x="3703320" y="1467015"/>
            <a:ext cx="813780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0" u="none" strike="noStrike" dirty="0">
                <a:solidFill>
                  <a:srgbClr val="3A3A3C"/>
                </a:solidFill>
                <a:effectLst/>
                <a:uFillTx/>
                <a:latin typeface="Calibri"/>
              </a:rPr>
              <a:t>Strengthen review of drawings, materials, pressure/temperature ratings and test documentation. Use MOC when the replacement may not be truly like-kind if made from a different vendor.</a:t>
            </a:r>
            <a:endParaRPr lang="en-US" sz="2400" b="0" u="none" strike="noStrike" dirty="0">
              <a:solidFill>
                <a:srgbClr val="000000"/>
              </a:solidFill>
              <a:effectLst/>
              <a:uFillTx/>
              <a:latin typeface="Arial"/>
            </a:endParaRPr>
          </a:p>
        </p:txBody>
      </p:sp>
      <p:sp>
        <p:nvSpPr>
          <p:cNvPr id="105" name="Shape 6"/>
          <p:cNvSpPr/>
          <p:nvPr/>
        </p:nvSpPr>
        <p:spPr>
          <a:xfrm>
            <a:off x="3520440" y="1097280"/>
            <a:ext cx="137160" cy="360"/>
          </a:xfrm>
          <a:prstGeom prst="line">
            <a:avLst/>
          </a:prstGeom>
          <a:ln w="25400">
            <a:solidFill>
              <a:srgbClr val="E67E22"/>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06" name="Text 7"/>
          <p:cNvSpPr/>
          <p:nvPr/>
        </p:nvSpPr>
        <p:spPr>
          <a:xfrm>
            <a:off x="3703319" y="2657722"/>
            <a:ext cx="5313459"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10283B"/>
                </a:solidFill>
                <a:effectLst/>
                <a:uFillTx/>
                <a:latin typeface="Calibri"/>
              </a:rPr>
              <a:t>Mechanical Integrity</a:t>
            </a:r>
            <a:endParaRPr lang="en-US" sz="2800" b="0" u="none" strike="noStrike" dirty="0">
              <a:solidFill>
                <a:srgbClr val="000000"/>
              </a:solidFill>
              <a:effectLst/>
              <a:uFillTx/>
              <a:latin typeface="Arial"/>
            </a:endParaRPr>
          </a:p>
        </p:txBody>
      </p:sp>
      <p:sp>
        <p:nvSpPr>
          <p:cNvPr id="107" name="Text 8"/>
          <p:cNvSpPr/>
          <p:nvPr/>
        </p:nvSpPr>
        <p:spPr>
          <a:xfrm>
            <a:off x="3703320" y="3077153"/>
            <a:ext cx="813780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0" u="none" strike="noStrike" dirty="0">
                <a:solidFill>
                  <a:srgbClr val="3A3A3C"/>
                </a:solidFill>
                <a:effectLst/>
                <a:uFillTx/>
                <a:latin typeface="Calibri"/>
              </a:rPr>
              <a:t>Make pipe hangers and supports an explicit scope item during turbine inspections and major maintenance.</a:t>
            </a:r>
            <a:endParaRPr lang="en-US" sz="2400" b="0" u="none" strike="noStrike" dirty="0">
              <a:solidFill>
                <a:srgbClr val="000000"/>
              </a:solidFill>
              <a:effectLst/>
              <a:uFillTx/>
              <a:latin typeface="Arial"/>
            </a:endParaRPr>
          </a:p>
        </p:txBody>
      </p:sp>
      <p:sp>
        <p:nvSpPr>
          <p:cNvPr id="108" name="Shape 9"/>
          <p:cNvSpPr/>
          <p:nvPr/>
        </p:nvSpPr>
        <p:spPr>
          <a:xfrm>
            <a:off x="3520440" y="2794882"/>
            <a:ext cx="137160" cy="360"/>
          </a:xfrm>
          <a:prstGeom prst="line">
            <a:avLst/>
          </a:prstGeom>
          <a:ln w="25400">
            <a:solidFill>
              <a:srgbClr val="4E87B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09" name="Text 10"/>
          <p:cNvSpPr/>
          <p:nvPr/>
        </p:nvSpPr>
        <p:spPr>
          <a:xfrm>
            <a:off x="3703319" y="4013417"/>
            <a:ext cx="5313459" cy="31968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800" b="1" u="none" strike="noStrike" dirty="0">
                <a:solidFill>
                  <a:srgbClr val="10283B"/>
                </a:solidFill>
                <a:effectLst/>
                <a:uFillTx/>
                <a:latin typeface="Calibri"/>
              </a:rPr>
              <a:t>Turbine-Compartment Access</a:t>
            </a:r>
            <a:endParaRPr lang="en-US" sz="2800" b="0" u="none" strike="noStrike" dirty="0">
              <a:solidFill>
                <a:srgbClr val="000000"/>
              </a:solidFill>
              <a:effectLst/>
              <a:uFillTx/>
              <a:latin typeface="Arial"/>
            </a:endParaRPr>
          </a:p>
        </p:txBody>
      </p:sp>
      <p:sp>
        <p:nvSpPr>
          <p:cNvPr id="110" name="Text 11"/>
          <p:cNvSpPr/>
          <p:nvPr/>
        </p:nvSpPr>
        <p:spPr>
          <a:xfrm>
            <a:off x="3703320" y="4432848"/>
            <a:ext cx="8137800" cy="63972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defTabSz="914400">
              <a:lnSpc>
                <a:spcPct val="100000"/>
              </a:lnSpc>
              <a:tabLst>
                <a:tab pos="0" algn="l"/>
              </a:tabLst>
            </a:pPr>
            <a:r>
              <a:rPr lang="en-US" sz="2400" b="0" u="none" strike="noStrike" dirty="0">
                <a:solidFill>
                  <a:srgbClr val="3A3A3C"/>
                </a:solidFill>
                <a:effectLst/>
                <a:uFillTx/>
                <a:latin typeface="Calibri"/>
              </a:rPr>
              <a:t>Reduce routine online entry. Use controlled access when entry is required and consider CO₂ isolation implications.</a:t>
            </a:r>
            <a:endParaRPr lang="en-US" sz="2400" b="0" u="none" strike="noStrike" dirty="0">
              <a:solidFill>
                <a:srgbClr val="000000"/>
              </a:solidFill>
              <a:effectLst/>
              <a:uFillTx/>
              <a:latin typeface="Arial"/>
            </a:endParaRPr>
          </a:p>
        </p:txBody>
      </p:sp>
      <p:sp>
        <p:nvSpPr>
          <p:cNvPr id="111" name="Shape 12"/>
          <p:cNvSpPr/>
          <p:nvPr/>
        </p:nvSpPr>
        <p:spPr>
          <a:xfrm>
            <a:off x="3520440" y="4150577"/>
            <a:ext cx="137160" cy="360"/>
          </a:xfrm>
          <a:prstGeom prst="line">
            <a:avLst/>
          </a:prstGeom>
          <a:ln w="25400">
            <a:solidFill>
              <a:srgbClr val="4E87B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12" name="Text 13"/>
          <p:cNvSpPr/>
          <p:nvPr/>
        </p:nvSpPr>
        <p:spPr>
          <a:xfrm>
            <a:off x="3442915" y="5353212"/>
            <a:ext cx="8558253" cy="882816"/>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defTabSz="914400">
              <a:lnSpc>
                <a:spcPct val="100000"/>
              </a:lnSpc>
              <a:tabLst>
                <a:tab pos="0" algn="l"/>
              </a:tabLst>
            </a:pPr>
            <a:r>
              <a:rPr lang="en-US" sz="3200" b="1" u="none" strike="noStrike" dirty="0">
                <a:solidFill>
                  <a:srgbClr val="C84436"/>
                </a:solidFill>
                <a:effectLst/>
                <a:uFillTx/>
                <a:latin typeface="Calibri"/>
              </a:rPr>
              <a:t>QC is not paperwork after the fact. </a:t>
            </a:r>
          </a:p>
          <a:p>
            <a:pPr algn="ctr" defTabSz="914400">
              <a:lnSpc>
                <a:spcPct val="100000"/>
              </a:lnSpc>
              <a:tabLst>
                <a:tab pos="0" algn="l"/>
              </a:tabLst>
            </a:pPr>
            <a:r>
              <a:rPr lang="en-US" sz="3200" b="1" u="none" strike="noStrike" dirty="0">
                <a:solidFill>
                  <a:srgbClr val="C84436"/>
                </a:solidFill>
                <a:effectLst/>
                <a:uFillTx/>
                <a:latin typeface="Calibri"/>
              </a:rPr>
              <a:t>It is proof before acceptance.</a:t>
            </a:r>
            <a:endParaRPr lang="en-US" sz="3200" b="0" u="none" strike="noStrike" dirty="0">
              <a:solidFill>
                <a:srgbClr val="000000"/>
              </a:solidFill>
              <a:effectLst/>
              <a:uFillTx/>
              <a:latin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318</TotalTime>
  <Words>3628</Words>
  <Application>Microsoft Office PowerPoint</Application>
  <PresentationFormat>Widescreen</PresentationFormat>
  <Paragraphs>278</Paragraphs>
  <Slides>21</Slides>
  <Notes>21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Terry Grumbles</cp:lastModifiedBy>
  <cp:revision>1</cp:revision>
  <dcterms:modified xsi:type="dcterms:W3CDTF">2026-09-15T06:54:48Z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2026-09-11T22:31:59Z</dcterms:created>
  <dc:creator>Terry Grumbles</dc:creator>
  <dc:description/>
  <dc:language>en-US</dc:language>
  <cp:lastModifiedBy>Terry Grumbles</cp:lastModifiedBy>
  <dcterms:modified xsi:type="dcterms:W3CDTF">2026-09-11T22:31:59Z</dcterms:modified>
  <cp:revision>1</cp:revision>
  <dc:subject>NAES Plant Managers Conference</dc:subject>
  <dc:title>Events to Improvements: Lessons from Ferndale Generating Station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r8>16</vt:r8>
  </property>
  <property fmtid="{D5CDD505-2E9C-101B-9397-08002B2CF9AE}" pid="3" name="PresentationFormat">
    <vt:lpwstr>On-screen Show (16:9)</vt:lpwstr>
  </property>
  <property fmtid="{D5CDD505-2E9C-101B-9397-08002B2CF9AE}" pid="4" name="Slides">
    <vt:r8>16</vt:r8>
  </property>
</Properties>
</file>